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93" r:id="rId6"/>
    <p:sldMasterId id="2147483718" r:id="rId7"/>
    <p:sldMasterId id="2147483730" r:id="rId8"/>
    <p:sldMasterId id="2147483750" r:id="rId9"/>
  </p:sldMasterIdLst>
  <p:notesMasterIdLst>
    <p:notesMasterId r:id="rId65"/>
  </p:notesMasterIdLst>
  <p:sldIdLst>
    <p:sldId id="300" r:id="rId10"/>
    <p:sldId id="358" r:id="rId11"/>
    <p:sldId id="323" r:id="rId12"/>
    <p:sldId id="302" r:id="rId13"/>
    <p:sldId id="259" r:id="rId14"/>
    <p:sldId id="324" r:id="rId15"/>
    <p:sldId id="303" r:id="rId16"/>
    <p:sldId id="304" r:id="rId17"/>
    <p:sldId id="346" r:id="rId18"/>
    <p:sldId id="305" r:id="rId19"/>
    <p:sldId id="330" r:id="rId20"/>
    <p:sldId id="329" r:id="rId21"/>
    <p:sldId id="328" r:id="rId22"/>
    <p:sldId id="320" r:id="rId23"/>
    <p:sldId id="3666" r:id="rId24"/>
    <p:sldId id="322" r:id="rId25"/>
    <p:sldId id="321" r:id="rId26"/>
    <p:sldId id="317" r:id="rId27"/>
    <p:sldId id="316" r:id="rId28"/>
    <p:sldId id="331" r:id="rId29"/>
    <p:sldId id="348" r:id="rId30"/>
    <p:sldId id="356" r:id="rId31"/>
    <p:sldId id="349" r:id="rId32"/>
    <p:sldId id="332" r:id="rId33"/>
    <p:sldId id="333" r:id="rId34"/>
    <p:sldId id="351" r:id="rId35"/>
    <p:sldId id="352" r:id="rId36"/>
    <p:sldId id="353" r:id="rId37"/>
    <p:sldId id="350" r:id="rId38"/>
    <p:sldId id="354" r:id="rId39"/>
    <p:sldId id="355" r:id="rId40"/>
    <p:sldId id="319" r:id="rId41"/>
    <p:sldId id="337" r:id="rId42"/>
    <p:sldId id="338" r:id="rId43"/>
    <p:sldId id="344" r:id="rId44"/>
    <p:sldId id="339" r:id="rId45"/>
    <p:sldId id="357" r:id="rId46"/>
    <p:sldId id="318" r:id="rId47"/>
    <p:sldId id="3662" r:id="rId48"/>
    <p:sldId id="3664" r:id="rId49"/>
    <p:sldId id="577" r:id="rId50"/>
    <p:sldId id="359" r:id="rId51"/>
    <p:sldId id="360" r:id="rId52"/>
    <p:sldId id="256" r:id="rId53"/>
    <p:sldId id="257" r:id="rId54"/>
    <p:sldId id="364" r:id="rId55"/>
    <p:sldId id="1482" r:id="rId56"/>
    <p:sldId id="365" r:id="rId57"/>
    <p:sldId id="366" r:id="rId58"/>
    <p:sldId id="367" r:id="rId59"/>
    <p:sldId id="361" r:id="rId60"/>
    <p:sldId id="363" r:id="rId61"/>
    <p:sldId id="3665" r:id="rId62"/>
    <p:sldId id="362" r:id="rId63"/>
    <p:sldId id="31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B609CA-B544-48B9-B254-5BE6EEC96916}">
          <p14:sldIdLst>
            <p14:sldId id="300"/>
            <p14:sldId id="358"/>
            <p14:sldId id="323"/>
            <p14:sldId id="302"/>
            <p14:sldId id="259"/>
            <p14:sldId id="324"/>
            <p14:sldId id="303"/>
            <p14:sldId id="304"/>
            <p14:sldId id="346"/>
            <p14:sldId id="305"/>
            <p14:sldId id="330"/>
            <p14:sldId id="329"/>
            <p14:sldId id="328"/>
            <p14:sldId id="320"/>
            <p14:sldId id="3666"/>
            <p14:sldId id="322"/>
            <p14:sldId id="321"/>
            <p14:sldId id="317"/>
            <p14:sldId id="316"/>
            <p14:sldId id="331"/>
            <p14:sldId id="348"/>
            <p14:sldId id="356"/>
            <p14:sldId id="349"/>
            <p14:sldId id="332"/>
            <p14:sldId id="333"/>
            <p14:sldId id="351"/>
            <p14:sldId id="352"/>
            <p14:sldId id="353"/>
            <p14:sldId id="350"/>
            <p14:sldId id="354"/>
            <p14:sldId id="355"/>
            <p14:sldId id="319"/>
            <p14:sldId id="337"/>
            <p14:sldId id="338"/>
            <p14:sldId id="344"/>
            <p14:sldId id="339"/>
            <p14:sldId id="357"/>
            <p14:sldId id="318"/>
            <p14:sldId id="3662"/>
            <p14:sldId id="3664"/>
            <p14:sldId id="577"/>
            <p14:sldId id="359"/>
            <p14:sldId id="360"/>
            <p14:sldId id="256"/>
            <p14:sldId id="257"/>
            <p14:sldId id="364"/>
            <p14:sldId id="1482"/>
            <p14:sldId id="365"/>
            <p14:sldId id="366"/>
            <p14:sldId id="367"/>
            <p14:sldId id="361"/>
            <p14:sldId id="363"/>
            <p14:sldId id="3665"/>
            <p14:sldId id="362"/>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4CEA04-1C96-4AB8-9436-13ED0B781B4E}" v="181" dt="2018-11-12T03:55:03.604"/>
    <p1510:client id="{962ECCCE-9550-43C7-A1D0-8ADA0355BB8D}" v="2" dt="2018-11-11T13:00:55.055"/>
    <p1510:client id="{92BD4214-5B64-46AA-ABD6-CB14FA825212}" v="226" dt="2018-11-12T01:54:01.1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2" d="100"/>
          <a:sy n="122" d="100"/>
        </p:scale>
        <p:origin x="11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Carter" userId="e7b84c03-947e-4eec-93e7-b496bac04921" providerId="ADAL" clId="{962ECCCE-9550-43C7-A1D0-8ADA0355BB8D}"/>
    <pc:docChg chg="modSld">
      <pc:chgData name="Brian Carter" userId="e7b84c03-947e-4eec-93e7-b496bac04921" providerId="ADAL" clId="{962ECCCE-9550-43C7-A1D0-8ADA0355BB8D}" dt="2018-11-11T13:00:55.055" v="1" actId="20577"/>
      <pc:docMkLst>
        <pc:docMk/>
      </pc:docMkLst>
      <pc:sldChg chg="modSp">
        <pc:chgData name="Brian Carter" userId="e7b84c03-947e-4eec-93e7-b496bac04921" providerId="ADAL" clId="{962ECCCE-9550-43C7-A1D0-8ADA0355BB8D}" dt="2018-11-11T13:00:55.055" v="1" actId="20577"/>
        <pc:sldMkLst>
          <pc:docMk/>
          <pc:sldMk cId="3961124315" sldId="338"/>
        </pc:sldMkLst>
        <pc:spChg chg="mod">
          <ac:chgData name="Brian Carter" userId="e7b84c03-947e-4eec-93e7-b496bac04921" providerId="ADAL" clId="{962ECCCE-9550-43C7-A1D0-8ADA0355BB8D}" dt="2018-11-11T13:00:55.055" v="1" actId="20577"/>
          <ac:spMkLst>
            <pc:docMk/>
            <pc:sldMk cId="3961124315" sldId="338"/>
            <ac:spMk id="3" creationId="{00000000-0000-0000-0000-000000000000}"/>
          </ac:spMkLst>
        </pc:spChg>
      </pc:sldChg>
    </pc:docChg>
  </pc:docChgLst>
  <pc:docChgLst>
    <pc:chgData name="Nirmal Thewarathanthri" userId="4071b757-dbf6-4577-bba7-0f30a8cf380a" providerId="ADAL" clId="{F74CEA04-1C96-4AB8-9436-13ED0B781B4E}"/>
    <pc:docChg chg="undo custSel addSld delSld modSld sldOrd addMainMaster delMainMaster delSection modSection">
      <pc:chgData name="Nirmal Thewarathanthri" userId="4071b757-dbf6-4577-bba7-0f30a8cf380a" providerId="ADAL" clId="{F74CEA04-1C96-4AB8-9436-13ED0B781B4E}" dt="2018-11-12T03:55:03.605" v="397" actId="6549"/>
      <pc:docMkLst>
        <pc:docMk/>
      </pc:docMkLst>
      <pc:sldChg chg="add ord">
        <pc:chgData name="Nirmal Thewarathanthri" userId="4071b757-dbf6-4577-bba7-0f30a8cf380a" providerId="ADAL" clId="{F74CEA04-1C96-4AB8-9436-13ED0B781B4E}" dt="2018-11-12T03:53:54.745" v="350"/>
        <pc:sldMkLst>
          <pc:docMk/>
          <pc:sldMk cId="2989327940" sldId="256"/>
        </pc:sldMkLst>
      </pc:sldChg>
      <pc:sldChg chg="addSp delSp modSp add del modTransition">
        <pc:chgData name="Nirmal Thewarathanthri" userId="4071b757-dbf6-4577-bba7-0f30a8cf380a" providerId="ADAL" clId="{F74CEA04-1C96-4AB8-9436-13ED0B781B4E}" dt="2018-11-11T15:03:33.932" v="305" actId="2696"/>
        <pc:sldMkLst>
          <pc:docMk/>
          <pc:sldMk cId="3216270634" sldId="256"/>
        </pc:sldMkLst>
        <pc:spChg chg="add del mod">
          <ac:chgData name="Nirmal Thewarathanthri" userId="4071b757-dbf6-4577-bba7-0f30a8cf380a" providerId="ADAL" clId="{F74CEA04-1C96-4AB8-9436-13ED0B781B4E}" dt="2018-11-11T14:57:56.188" v="262"/>
          <ac:spMkLst>
            <pc:docMk/>
            <pc:sldMk cId="3216270634" sldId="256"/>
            <ac:spMk id="2" creationId="{C9E97B66-3F6A-4B06-93F4-541A7E936EDF}"/>
          </ac:spMkLst>
        </pc:spChg>
        <pc:spChg chg="add del mod">
          <ac:chgData name="Nirmal Thewarathanthri" userId="4071b757-dbf6-4577-bba7-0f30a8cf380a" providerId="ADAL" clId="{F74CEA04-1C96-4AB8-9436-13ED0B781B4E}" dt="2018-11-11T14:57:56.188" v="262"/>
          <ac:spMkLst>
            <pc:docMk/>
            <pc:sldMk cId="3216270634" sldId="256"/>
            <ac:spMk id="3" creationId="{DF310CA1-2D90-4B05-A659-F1DD45B9F326}"/>
          </ac:spMkLst>
        </pc:spChg>
      </pc:sldChg>
      <pc:sldChg chg="add del">
        <pc:chgData name="Nirmal Thewarathanthri" userId="4071b757-dbf6-4577-bba7-0f30a8cf380a" providerId="ADAL" clId="{F74CEA04-1C96-4AB8-9436-13ED0B781B4E}" dt="2018-11-11T15:03:40.849" v="324"/>
        <pc:sldMkLst>
          <pc:docMk/>
          <pc:sldMk cId="3623645931" sldId="256"/>
        </pc:sldMkLst>
      </pc:sldChg>
      <pc:sldChg chg="add del">
        <pc:chgData name="Nirmal Thewarathanthri" userId="4071b757-dbf6-4577-bba7-0f30a8cf380a" providerId="ADAL" clId="{F74CEA04-1C96-4AB8-9436-13ED0B781B4E}" dt="2018-11-11T15:03:34.020" v="308" actId="2696"/>
        <pc:sldMkLst>
          <pc:docMk/>
          <pc:sldMk cId="457596833" sldId="257"/>
        </pc:sldMkLst>
      </pc:sldChg>
      <pc:sldChg chg="add del">
        <pc:chgData name="Nirmal Thewarathanthri" userId="4071b757-dbf6-4577-bba7-0f30a8cf380a" providerId="ADAL" clId="{F74CEA04-1C96-4AB8-9436-13ED0B781B4E}" dt="2018-11-11T15:03:40.849" v="324"/>
        <pc:sldMkLst>
          <pc:docMk/>
          <pc:sldMk cId="1152664318" sldId="257"/>
        </pc:sldMkLst>
      </pc:sldChg>
      <pc:sldChg chg="add ord">
        <pc:chgData name="Nirmal Thewarathanthri" userId="4071b757-dbf6-4577-bba7-0f30a8cf380a" providerId="ADAL" clId="{F74CEA04-1C96-4AB8-9436-13ED0B781B4E}" dt="2018-11-12T03:53:56.936" v="351"/>
        <pc:sldMkLst>
          <pc:docMk/>
          <pc:sldMk cId="2482243971" sldId="257"/>
        </pc:sldMkLst>
      </pc:sldChg>
      <pc:sldChg chg="delSp">
        <pc:chgData name="Nirmal Thewarathanthri" userId="4071b757-dbf6-4577-bba7-0f30a8cf380a" providerId="ADAL" clId="{F74CEA04-1C96-4AB8-9436-13ED0B781B4E}" dt="2018-11-11T07:13:41.836" v="20" actId="478"/>
        <pc:sldMkLst>
          <pc:docMk/>
          <pc:sldMk cId="137967904" sldId="300"/>
        </pc:sldMkLst>
        <pc:spChg chg="del">
          <ac:chgData name="Nirmal Thewarathanthri" userId="4071b757-dbf6-4577-bba7-0f30a8cf380a" providerId="ADAL" clId="{F74CEA04-1C96-4AB8-9436-13ED0B781B4E}" dt="2018-11-11T07:13:41.836" v="20" actId="478"/>
          <ac:spMkLst>
            <pc:docMk/>
            <pc:sldMk cId="137967904" sldId="300"/>
            <ac:spMk id="3" creationId="{C83DC502-2B62-4F9B-A8B3-D2EF25BCD06C}"/>
          </ac:spMkLst>
        </pc:spChg>
      </pc:sldChg>
      <pc:sldChg chg="modSp">
        <pc:chgData name="Nirmal Thewarathanthri" userId="4071b757-dbf6-4577-bba7-0f30a8cf380a" providerId="ADAL" clId="{F74CEA04-1C96-4AB8-9436-13ED0B781B4E}" dt="2018-11-05T06:18:38.119" v="19" actId="20577"/>
        <pc:sldMkLst>
          <pc:docMk/>
          <pc:sldMk cId="3705119090" sldId="305"/>
        </pc:sldMkLst>
        <pc:spChg chg="mod">
          <ac:chgData name="Nirmal Thewarathanthri" userId="4071b757-dbf6-4577-bba7-0f30a8cf380a" providerId="ADAL" clId="{F74CEA04-1C96-4AB8-9436-13ED0B781B4E}" dt="2018-11-05T06:18:38.119" v="19" actId="20577"/>
          <ac:spMkLst>
            <pc:docMk/>
            <pc:sldMk cId="3705119090" sldId="305"/>
            <ac:spMk id="3" creationId="{00000000-0000-0000-0000-000000000000}"/>
          </ac:spMkLst>
        </pc:spChg>
      </pc:sldChg>
      <pc:sldChg chg="add del setBg">
        <pc:chgData name="Nirmal Thewarathanthri" userId="4071b757-dbf6-4577-bba7-0f30a8cf380a" providerId="ADAL" clId="{F74CEA04-1C96-4AB8-9436-13ED0B781B4E}" dt="2018-11-11T15:03:40.849" v="324"/>
        <pc:sldMkLst>
          <pc:docMk/>
          <pc:sldMk cId="680225864" sldId="315"/>
        </pc:sldMkLst>
      </pc:sldChg>
      <pc:sldChg chg="add">
        <pc:chgData name="Nirmal Thewarathanthri" userId="4071b757-dbf6-4577-bba7-0f30a8cf380a" providerId="ADAL" clId="{F74CEA04-1C96-4AB8-9436-13ED0B781B4E}" dt="2018-11-11T15:03:40.882" v="325"/>
        <pc:sldMkLst>
          <pc:docMk/>
          <pc:sldMk cId="1654018459" sldId="315"/>
        </pc:sldMkLst>
      </pc:sldChg>
      <pc:sldChg chg="add del">
        <pc:chgData name="Nirmal Thewarathanthri" userId="4071b757-dbf6-4577-bba7-0f30a8cf380a" providerId="ADAL" clId="{F74CEA04-1C96-4AB8-9436-13ED0B781B4E}" dt="2018-11-11T15:03:34.142" v="322" actId="2696"/>
        <pc:sldMkLst>
          <pc:docMk/>
          <pc:sldMk cId="1897784522" sldId="315"/>
        </pc:sldMkLst>
      </pc:sldChg>
      <pc:sldChg chg="addSp delSp modSp add modTransition">
        <pc:chgData name="Nirmal Thewarathanthri" userId="4071b757-dbf6-4577-bba7-0f30a8cf380a" providerId="ADAL" clId="{F74CEA04-1C96-4AB8-9436-13ED0B781B4E}" dt="2018-11-12T03:55:03.605" v="397" actId="6549"/>
        <pc:sldMkLst>
          <pc:docMk/>
          <pc:sldMk cId="1520081558" sldId="358"/>
        </pc:sldMkLst>
        <pc:spChg chg="del">
          <ac:chgData name="Nirmal Thewarathanthri" userId="4071b757-dbf6-4577-bba7-0f30a8cf380a" providerId="ADAL" clId="{F74CEA04-1C96-4AB8-9436-13ED0B781B4E}" dt="2018-11-11T07:13:54.268" v="22"/>
          <ac:spMkLst>
            <pc:docMk/>
            <pc:sldMk cId="1520081558" sldId="358"/>
            <ac:spMk id="2" creationId="{6269570F-CB04-4EDC-9955-E8B732DC8519}"/>
          </ac:spMkLst>
        </pc:spChg>
        <pc:spChg chg="del">
          <ac:chgData name="Nirmal Thewarathanthri" userId="4071b757-dbf6-4577-bba7-0f30a8cf380a" providerId="ADAL" clId="{F74CEA04-1C96-4AB8-9436-13ED0B781B4E}" dt="2018-11-11T07:13:54.268" v="22"/>
          <ac:spMkLst>
            <pc:docMk/>
            <pc:sldMk cId="1520081558" sldId="358"/>
            <ac:spMk id="3" creationId="{9CAB4156-4BA6-4983-B09A-3A517B814846}"/>
          </ac:spMkLst>
        </pc:spChg>
        <pc:spChg chg="add mod">
          <ac:chgData name="Nirmal Thewarathanthri" userId="4071b757-dbf6-4577-bba7-0f30a8cf380a" providerId="ADAL" clId="{F74CEA04-1C96-4AB8-9436-13ED0B781B4E}" dt="2018-11-11T07:13:56.490" v="29" actId="20577"/>
          <ac:spMkLst>
            <pc:docMk/>
            <pc:sldMk cId="1520081558" sldId="358"/>
            <ac:spMk id="4" creationId="{4A5CF444-AA91-440B-A741-7AEC1E745CA6}"/>
          </ac:spMkLst>
        </pc:spChg>
        <pc:spChg chg="add mod">
          <ac:chgData name="Nirmal Thewarathanthri" userId="4071b757-dbf6-4577-bba7-0f30a8cf380a" providerId="ADAL" clId="{F74CEA04-1C96-4AB8-9436-13ED0B781B4E}" dt="2018-11-12T03:55:03.605" v="397" actId="6549"/>
          <ac:spMkLst>
            <pc:docMk/>
            <pc:sldMk cId="1520081558" sldId="358"/>
            <ac:spMk id="5" creationId="{43FC5706-E5B9-462F-8104-0C0F6BDCD75D}"/>
          </ac:spMkLst>
        </pc:spChg>
      </pc:sldChg>
      <pc:sldChg chg="addSp delSp modSp add modTransition">
        <pc:chgData name="Nirmal Thewarathanthri" userId="4071b757-dbf6-4577-bba7-0f30a8cf380a" providerId="ADAL" clId="{F74CEA04-1C96-4AB8-9436-13ED0B781B4E}" dt="2018-11-11T07:19:21.197" v="213"/>
        <pc:sldMkLst>
          <pc:docMk/>
          <pc:sldMk cId="1265680371" sldId="359"/>
        </pc:sldMkLst>
        <pc:spChg chg="del">
          <ac:chgData name="Nirmal Thewarathanthri" userId="4071b757-dbf6-4577-bba7-0f30a8cf380a" providerId="ADAL" clId="{F74CEA04-1C96-4AB8-9436-13ED0B781B4E}" dt="2018-11-11T07:17:08.444" v="50"/>
          <ac:spMkLst>
            <pc:docMk/>
            <pc:sldMk cId="1265680371" sldId="359"/>
            <ac:spMk id="2" creationId="{73BEBAC6-5548-4CC6-8FD9-BA206BF3F0B8}"/>
          </ac:spMkLst>
        </pc:spChg>
        <pc:spChg chg="del">
          <ac:chgData name="Nirmal Thewarathanthri" userId="4071b757-dbf6-4577-bba7-0f30a8cf380a" providerId="ADAL" clId="{F74CEA04-1C96-4AB8-9436-13ED0B781B4E}" dt="2018-11-11T07:17:08.444" v="50"/>
          <ac:spMkLst>
            <pc:docMk/>
            <pc:sldMk cId="1265680371" sldId="359"/>
            <ac:spMk id="3" creationId="{04174904-1440-486E-BE4B-974DB12B09A3}"/>
          </ac:spMkLst>
        </pc:spChg>
        <pc:spChg chg="add mod">
          <ac:chgData name="Nirmal Thewarathanthri" userId="4071b757-dbf6-4577-bba7-0f30a8cf380a" providerId="ADAL" clId="{F74CEA04-1C96-4AB8-9436-13ED0B781B4E}" dt="2018-11-11T07:17:23.671" v="103" actId="20577"/>
          <ac:spMkLst>
            <pc:docMk/>
            <pc:sldMk cId="1265680371" sldId="359"/>
            <ac:spMk id="4" creationId="{D4D79C20-64EF-4E00-88E5-4527B3795E21}"/>
          </ac:spMkLst>
        </pc:spChg>
        <pc:spChg chg="add del mod">
          <ac:chgData name="Nirmal Thewarathanthri" userId="4071b757-dbf6-4577-bba7-0f30a8cf380a" providerId="ADAL" clId="{F74CEA04-1C96-4AB8-9436-13ED0B781B4E}" dt="2018-11-11T07:17:43.891" v="121" actId="478"/>
          <ac:spMkLst>
            <pc:docMk/>
            <pc:sldMk cId="1265680371" sldId="359"/>
            <ac:spMk id="5" creationId="{FBF66124-052B-42EA-BB11-4148C21EFC17}"/>
          </ac:spMkLst>
        </pc:spChg>
        <pc:spChg chg="add mod">
          <ac:chgData name="Nirmal Thewarathanthri" userId="4071b757-dbf6-4577-bba7-0f30a8cf380a" providerId="ADAL" clId="{F74CEA04-1C96-4AB8-9436-13ED0B781B4E}" dt="2018-11-11T07:19:21.197" v="213"/>
          <ac:spMkLst>
            <pc:docMk/>
            <pc:sldMk cId="1265680371" sldId="359"/>
            <ac:spMk id="6" creationId="{080F6971-54D1-470B-920B-C1488CE91EB0}"/>
          </ac:spMkLst>
        </pc:spChg>
      </pc:sldChg>
      <pc:sldChg chg="addSp delSp modSp add ord">
        <pc:chgData name="Nirmal Thewarathanthri" userId="4071b757-dbf6-4577-bba7-0f30a8cf380a" providerId="ADAL" clId="{F74CEA04-1C96-4AB8-9436-13ED0B781B4E}" dt="2018-11-11T07:19:17.923" v="212" actId="478"/>
        <pc:sldMkLst>
          <pc:docMk/>
          <pc:sldMk cId="787692235" sldId="360"/>
        </pc:sldMkLst>
        <pc:spChg chg="add del mod">
          <ac:chgData name="Nirmal Thewarathanthri" userId="4071b757-dbf6-4577-bba7-0f30a8cf380a" providerId="ADAL" clId="{F74CEA04-1C96-4AB8-9436-13ED0B781B4E}" dt="2018-11-11T07:19:17.923" v="212" actId="478"/>
          <ac:spMkLst>
            <pc:docMk/>
            <pc:sldMk cId="787692235" sldId="360"/>
            <ac:spMk id="2" creationId="{2BE85557-58CF-4A75-8FE1-7E94E31D6076}"/>
          </ac:spMkLst>
        </pc:spChg>
        <pc:spChg chg="mod">
          <ac:chgData name="Nirmal Thewarathanthri" userId="4071b757-dbf6-4577-bba7-0f30a8cf380a" providerId="ADAL" clId="{F74CEA04-1C96-4AB8-9436-13ED0B781B4E}" dt="2018-11-11T07:17:37.800" v="119" actId="20577"/>
          <ac:spMkLst>
            <pc:docMk/>
            <pc:sldMk cId="787692235" sldId="360"/>
            <ac:spMk id="4" creationId="{D4D79C20-64EF-4E00-88E5-4527B3795E21}"/>
          </ac:spMkLst>
        </pc:spChg>
        <pc:spChg chg="del">
          <ac:chgData name="Nirmal Thewarathanthri" userId="4071b757-dbf6-4577-bba7-0f30a8cf380a" providerId="ADAL" clId="{F74CEA04-1C96-4AB8-9436-13ED0B781B4E}" dt="2018-11-11T07:17:40.748" v="120" actId="478"/>
          <ac:spMkLst>
            <pc:docMk/>
            <pc:sldMk cId="787692235" sldId="360"/>
            <ac:spMk id="5" creationId="{FBF66124-052B-42EA-BB11-4148C21EFC17}"/>
          </ac:spMkLst>
        </pc:spChg>
      </pc:sldChg>
      <pc:sldChg chg="modSp add">
        <pc:chgData name="Nirmal Thewarathanthri" userId="4071b757-dbf6-4577-bba7-0f30a8cf380a" providerId="ADAL" clId="{F74CEA04-1C96-4AB8-9436-13ED0B781B4E}" dt="2018-11-11T16:00:49.734" v="337" actId="1076"/>
        <pc:sldMkLst>
          <pc:docMk/>
          <pc:sldMk cId="270661458" sldId="361"/>
        </pc:sldMkLst>
        <pc:spChg chg="mod">
          <ac:chgData name="Nirmal Thewarathanthri" userId="4071b757-dbf6-4577-bba7-0f30a8cf380a" providerId="ADAL" clId="{F74CEA04-1C96-4AB8-9436-13ED0B781B4E}" dt="2018-11-11T16:00:46.223" v="336"/>
          <ac:spMkLst>
            <pc:docMk/>
            <pc:sldMk cId="270661458" sldId="361"/>
            <ac:spMk id="4" creationId="{76C817E2-FEFA-4FCF-9B9F-5A332E6461C1}"/>
          </ac:spMkLst>
        </pc:spChg>
        <pc:spChg chg="mod">
          <ac:chgData name="Nirmal Thewarathanthri" userId="4071b757-dbf6-4577-bba7-0f30a8cf380a" providerId="ADAL" clId="{F74CEA04-1C96-4AB8-9436-13ED0B781B4E}" dt="2018-11-11T16:00:49.734" v="337" actId="1076"/>
          <ac:spMkLst>
            <pc:docMk/>
            <pc:sldMk cId="270661458" sldId="361"/>
            <ac:spMk id="5" creationId="{9253F252-883C-4BC8-B889-C75F5F4F1AE2}"/>
          </ac:spMkLst>
        </pc:spChg>
      </pc:sldChg>
      <pc:sldChg chg="add del">
        <pc:chgData name="Nirmal Thewarathanthri" userId="4071b757-dbf6-4577-bba7-0f30a8cf380a" providerId="ADAL" clId="{F74CEA04-1C96-4AB8-9436-13ED0B781B4E}" dt="2018-11-11T15:03:40.849" v="324"/>
        <pc:sldMkLst>
          <pc:docMk/>
          <pc:sldMk cId="3811177235" sldId="361"/>
        </pc:sldMkLst>
      </pc:sldChg>
      <pc:sldChg chg="addSp delSp modSp add del modTransition">
        <pc:chgData name="Nirmal Thewarathanthri" userId="4071b757-dbf6-4577-bba7-0f30a8cf380a" providerId="ADAL" clId="{F74CEA04-1C96-4AB8-9436-13ED0B781B4E}" dt="2018-11-11T15:03:33.979" v="306" actId="2696"/>
        <pc:sldMkLst>
          <pc:docMk/>
          <pc:sldMk cId="4203731199" sldId="361"/>
        </pc:sldMkLst>
        <pc:spChg chg="del">
          <ac:chgData name="Nirmal Thewarathanthri" userId="4071b757-dbf6-4577-bba7-0f30a8cf380a" providerId="ADAL" clId="{F74CEA04-1C96-4AB8-9436-13ED0B781B4E}" dt="2018-11-11T07:18:10.207" v="124"/>
          <ac:spMkLst>
            <pc:docMk/>
            <pc:sldMk cId="4203731199" sldId="361"/>
            <ac:spMk id="2" creationId="{FE2D8B1D-70BC-4ED9-9C6C-D11A2F34FCE4}"/>
          </ac:spMkLst>
        </pc:spChg>
        <pc:spChg chg="del">
          <ac:chgData name="Nirmal Thewarathanthri" userId="4071b757-dbf6-4577-bba7-0f30a8cf380a" providerId="ADAL" clId="{F74CEA04-1C96-4AB8-9436-13ED0B781B4E}" dt="2018-11-11T07:18:10.207" v="124"/>
          <ac:spMkLst>
            <pc:docMk/>
            <pc:sldMk cId="4203731199" sldId="361"/>
            <ac:spMk id="3" creationId="{074D64C8-4DC4-4712-BA52-02828702B4A6}"/>
          </ac:spMkLst>
        </pc:spChg>
        <pc:spChg chg="add mod">
          <ac:chgData name="Nirmal Thewarathanthri" userId="4071b757-dbf6-4577-bba7-0f30a8cf380a" providerId="ADAL" clId="{F74CEA04-1C96-4AB8-9436-13ED0B781B4E}" dt="2018-11-11T07:18:16.702" v="155" actId="20577"/>
          <ac:spMkLst>
            <pc:docMk/>
            <pc:sldMk cId="4203731199" sldId="361"/>
            <ac:spMk id="4" creationId="{76C817E2-FEFA-4FCF-9B9F-5A332E6461C1}"/>
          </ac:spMkLst>
        </pc:spChg>
        <pc:spChg chg="add mod">
          <ac:chgData name="Nirmal Thewarathanthri" userId="4071b757-dbf6-4577-bba7-0f30a8cf380a" providerId="ADAL" clId="{F74CEA04-1C96-4AB8-9436-13ED0B781B4E}" dt="2018-11-11T07:18:10.207" v="124"/>
          <ac:spMkLst>
            <pc:docMk/>
            <pc:sldMk cId="4203731199" sldId="361"/>
            <ac:spMk id="5" creationId="{9253F252-883C-4BC8-B889-C75F5F4F1AE2}"/>
          </ac:spMkLst>
        </pc:spChg>
      </pc:sldChg>
      <pc:sldChg chg="delSp modSp add del modTransition">
        <pc:chgData name="Nirmal Thewarathanthri" userId="4071b757-dbf6-4577-bba7-0f30a8cf380a" providerId="ADAL" clId="{F74CEA04-1C96-4AB8-9436-13ED0B781B4E}" dt="2018-11-11T15:03:34.089" v="321" actId="2696"/>
        <pc:sldMkLst>
          <pc:docMk/>
          <pc:sldMk cId="1349856819" sldId="362"/>
        </pc:sldMkLst>
        <pc:spChg chg="mod">
          <ac:chgData name="Nirmal Thewarathanthri" userId="4071b757-dbf6-4577-bba7-0f30a8cf380a" providerId="ADAL" clId="{F74CEA04-1C96-4AB8-9436-13ED0B781B4E}" dt="2018-11-11T07:19:08.737" v="210" actId="20577"/>
          <ac:spMkLst>
            <pc:docMk/>
            <pc:sldMk cId="1349856819" sldId="362"/>
            <ac:spMk id="2" creationId="{1554D9A0-3592-4B54-884D-2A5432A3427B}"/>
          </ac:spMkLst>
        </pc:spChg>
        <pc:spChg chg="del">
          <ac:chgData name="Nirmal Thewarathanthri" userId="4071b757-dbf6-4577-bba7-0f30a8cf380a" providerId="ADAL" clId="{F74CEA04-1C96-4AB8-9436-13ED0B781B4E}" dt="2018-11-11T07:19:03.610" v="196"/>
          <ac:spMkLst>
            <pc:docMk/>
            <pc:sldMk cId="1349856819" sldId="362"/>
            <ac:spMk id="3" creationId="{49DE4488-9304-4935-BB49-E0BEBF1EFC0C}"/>
          </ac:spMkLst>
        </pc:spChg>
      </pc:sldChg>
      <pc:sldChg chg="add">
        <pc:chgData name="Nirmal Thewarathanthri" userId="4071b757-dbf6-4577-bba7-0f30a8cf380a" providerId="ADAL" clId="{F74CEA04-1C96-4AB8-9436-13ED0B781B4E}" dt="2018-11-11T15:03:40.882" v="325"/>
        <pc:sldMkLst>
          <pc:docMk/>
          <pc:sldMk cId="1858293803" sldId="362"/>
        </pc:sldMkLst>
      </pc:sldChg>
      <pc:sldChg chg="add del">
        <pc:chgData name="Nirmal Thewarathanthri" userId="4071b757-dbf6-4577-bba7-0f30a8cf380a" providerId="ADAL" clId="{F74CEA04-1C96-4AB8-9436-13ED0B781B4E}" dt="2018-11-11T15:03:40.849" v="324"/>
        <pc:sldMkLst>
          <pc:docMk/>
          <pc:sldMk cId="1989815073" sldId="362"/>
        </pc:sldMkLst>
      </pc:sldChg>
      <pc:sldChg chg="modSp add">
        <pc:chgData name="Nirmal Thewarathanthri" userId="4071b757-dbf6-4577-bba7-0f30a8cf380a" providerId="ADAL" clId="{F74CEA04-1C96-4AB8-9436-13ED0B781B4E}" dt="2018-11-11T16:00:19.614" v="335" actId="1076"/>
        <pc:sldMkLst>
          <pc:docMk/>
          <pc:sldMk cId="858809587" sldId="363"/>
        </pc:sldMkLst>
        <pc:spChg chg="mod">
          <ac:chgData name="Nirmal Thewarathanthri" userId="4071b757-dbf6-4577-bba7-0f30a8cf380a" providerId="ADAL" clId="{F74CEA04-1C96-4AB8-9436-13ED0B781B4E}" dt="2018-11-11T16:00:15.402" v="334"/>
          <ac:spMkLst>
            <pc:docMk/>
            <pc:sldMk cId="858809587" sldId="363"/>
            <ac:spMk id="4" creationId="{76C817E2-FEFA-4FCF-9B9F-5A332E6461C1}"/>
          </ac:spMkLst>
        </pc:spChg>
        <pc:spChg chg="mod">
          <ac:chgData name="Nirmal Thewarathanthri" userId="4071b757-dbf6-4577-bba7-0f30a8cf380a" providerId="ADAL" clId="{F74CEA04-1C96-4AB8-9436-13ED0B781B4E}" dt="2018-11-11T16:00:19.614" v="335" actId="1076"/>
          <ac:spMkLst>
            <pc:docMk/>
            <pc:sldMk cId="858809587" sldId="363"/>
            <ac:spMk id="5" creationId="{9253F252-883C-4BC8-B889-C75F5F4F1AE2}"/>
          </ac:spMkLst>
        </pc:spChg>
      </pc:sldChg>
      <pc:sldChg chg="add del">
        <pc:chgData name="Nirmal Thewarathanthri" userId="4071b757-dbf6-4577-bba7-0f30a8cf380a" providerId="ADAL" clId="{F74CEA04-1C96-4AB8-9436-13ED0B781B4E}" dt="2018-11-11T15:03:40.849" v="324"/>
        <pc:sldMkLst>
          <pc:docMk/>
          <pc:sldMk cId="1566833270" sldId="363"/>
        </pc:sldMkLst>
      </pc:sldChg>
      <pc:sldChg chg="modSp add del">
        <pc:chgData name="Nirmal Thewarathanthri" userId="4071b757-dbf6-4577-bba7-0f30a8cf380a" providerId="ADAL" clId="{F74CEA04-1C96-4AB8-9436-13ED0B781B4E}" dt="2018-11-11T15:03:34.005" v="307" actId="2696"/>
        <pc:sldMkLst>
          <pc:docMk/>
          <pc:sldMk cId="3677585314" sldId="363"/>
        </pc:sldMkLst>
        <pc:spChg chg="mod">
          <ac:chgData name="Nirmal Thewarathanthri" userId="4071b757-dbf6-4577-bba7-0f30a8cf380a" providerId="ADAL" clId="{F74CEA04-1C96-4AB8-9436-13ED0B781B4E}" dt="2018-11-11T07:18:35.330" v="189" actId="20577"/>
          <ac:spMkLst>
            <pc:docMk/>
            <pc:sldMk cId="3677585314" sldId="363"/>
            <ac:spMk id="4" creationId="{76C817E2-FEFA-4FCF-9B9F-5A332E6461C1}"/>
          </ac:spMkLst>
        </pc:spChg>
      </pc:sldChg>
      <pc:sldChg chg="modSp add">
        <pc:chgData name="Nirmal Thewarathanthri" userId="4071b757-dbf6-4577-bba7-0f30a8cf380a" providerId="ADAL" clId="{F74CEA04-1C96-4AB8-9436-13ED0B781B4E}" dt="2018-11-11T07:19:47.926" v="232" actId="20577"/>
        <pc:sldMkLst>
          <pc:docMk/>
          <pc:sldMk cId="1004790736" sldId="364"/>
        </pc:sldMkLst>
        <pc:spChg chg="mod">
          <ac:chgData name="Nirmal Thewarathanthri" userId="4071b757-dbf6-4577-bba7-0f30a8cf380a" providerId="ADAL" clId="{F74CEA04-1C96-4AB8-9436-13ED0B781B4E}" dt="2018-11-11T07:19:47.926" v="232" actId="20577"/>
          <ac:spMkLst>
            <pc:docMk/>
            <pc:sldMk cId="1004790736" sldId="364"/>
            <ac:spMk id="2" creationId="{BEB47F17-990F-46AA-97D1-3D2290E0CF22}"/>
          </ac:spMkLst>
        </pc:spChg>
      </pc:sldChg>
      <pc:sldChg chg="addSp delSp modSp add ord modTransition">
        <pc:chgData name="Nirmal Thewarathanthri" userId="4071b757-dbf6-4577-bba7-0f30a8cf380a" providerId="ADAL" clId="{F74CEA04-1C96-4AB8-9436-13ED0B781B4E}" dt="2018-11-11T14:55:24.616" v="252"/>
        <pc:sldMkLst>
          <pc:docMk/>
          <pc:sldMk cId="1581848158" sldId="365"/>
        </pc:sldMkLst>
        <pc:spChg chg="del">
          <ac:chgData name="Nirmal Thewarathanthri" userId="4071b757-dbf6-4577-bba7-0f30a8cf380a" providerId="ADAL" clId="{F74CEA04-1C96-4AB8-9436-13ED0B781B4E}" dt="2018-11-11T14:44:03.999" v="240"/>
          <ac:spMkLst>
            <pc:docMk/>
            <pc:sldMk cId="1581848158" sldId="365"/>
            <ac:spMk id="2" creationId="{77130753-C986-468E-B6F4-E286EAAF65C4}"/>
          </ac:spMkLst>
        </pc:spChg>
        <pc:spChg chg="del">
          <ac:chgData name="Nirmal Thewarathanthri" userId="4071b757-dbf6-4577-bba7-0f30a8cf380a" providerId="ADAL" clId="{F74CEA04-1C96-4AB8-9436-13ED0B781B4E}" dt="2018-11-11T14:44:03.999" v="240"/>
          <ac:spMkLst>
            <pc:docMk/>
            <pc:sldMk cId="1581848158" sldId="365"/>
            <ac:spMk id="3" creationId="{9B6CDD50-3398-4CEF-98C8-7CD52CB49911}"/>
          </ac:spMkLst>
        </pc:spChg>
        <pc:spChg chg="add del">
          <ac:chgData name="Nirmal Thewarathanthri" userId="4071b757-dbf6-4577-bba7-0f30a8cf380a" providerId="ADAL" clId="{F74CEA04-1C96-4AB8-9436-13ED0B781B4E}" dt="2018-11-11T14:43:32.733" v="235"/>
          <ac:spMkLst>
            <pc:docMk/>
            <pc:sldMk cId="1581848158" sldId="365"/>
            <ac:spMk id="4" creationId="{110A03DC-34FA-4DF6-B968-061C30751692}"/>
          </ac:spMkLst>
        </pc:spChg>
        <pc:spChg chg="add mod">
          <ac:chgData name="Nirmal Thewarathanthri" userId="4071b757-dbf6-4577-bba7-0f30a8cf380a" providerId="ADAL" clId="{F74CEA04-1C96-4AB8-9436-13ED0B781B4E}" dt="2018-11-11T14:44:03.999" v="240"/>
          <ac:spMkLst>
            <pc:docMk/>
            <pc:sldMk cId="1581848158" sldId="365"/>
            <ac:spMk id="6" creationId="{4C2B20A9-09E6-4D18-9C6E-3ABCE746CBAD}"/>
          </ac:spMkLst>
        </pc:spChg>
        <pc:picChg chg="add mod">
          <ac:chgData name="Nirmal Thewarathanthri" userId="4071b757-dbf6-4577-bba7-0f30a8cf380a" providerId="ADAL" clId="{F74CEA04-1C96-4AB8-9436-13ED0B781B4E}" dt="2018-11-11T14:49:29.574" v="244" actId="1076"/>
          <ac:picMkLst>
            <pc:docMk/>
            <pc:sldMk cId="1581848158" sldId="365"/>
            <ac:picMk id="5" creationId="{CCA8A336-18A1-4848-B5E8-741E69D719D8}"/>
          </ac:picMkLst>
        </pc:picChg>
      </pc:sldChg>
      <pc:sldChg chg="add del">
        <pc:chgData name="Nirmal Thewarathanthri" userId="4071b757-dbf6-4577-bba7-0f30a8cf380a" providerId="ADAL" clId="{F74CEA04-1C96-4AB8-9436-13ED0B781B4E}" dt="2018-11-11T15:03:40.849" v="324"/>
        <pc:sldMkLst>
          <pc:docMk/>
          <pc:sldMk cId="1513378183" sldId="366"/>
        </pc:sldMkLst>
      </pc:sldChg>
      <pc:sldChg chg="add">
        <pc:chgData name="Nirmal Thewarathanthri" userId="4071b757-dbf6-4577-bba7-0f30a8cf380a" providerId="ADAL" clId="{F74CEA04-1C96-4AB8-9436-13ED0B781B4E}" dt="2018-11-11T15:03:40.882" v="325"/>
        <pc:sldMkLst>
          <pc:docMk/>
          <pc:sldMk cId="2917441535" sldId="366"/>
        </pc:sldMkLst>
      </pc:sldChg>
      <pc:sldChg chg="addSp add del">
        <pc:chgData name="Nirmal Thewarathanthri" userId="4071b757-dbf6-4577-bba7-0f30a8cf380a" providerId="ADAL" clId="{F74CEA04-1C96-4AB8-9436-13ED0B781B4E}" dt="2018-11-11T15:03:33.877" v="303" actId="2696"/>
        <pc:sldMkLst>
          <pc:docMk/>
          <pc:sldMk cId="3819192855" sldId="366"/>
        </pc:sldMkLst>
        <pc:picChg chg="add">
          <ac:chgData name="Nirmal Thewarathanthri" userId="4071b757-dbf6-4577-bba7-0f30a8cf380a" providerId="ADAL" clId="{F74CEA04-1C96-4AB8-9436-13ED0B781B4E}" dt="2018-11-11T14:53:04.279" v="250"/>
          <ac:picMkLst>
            <pc:docMk/>
            <pc:sldMk cId="3819192855" sldId="366"/>
            <ac:picMk id="3" creationId="{846D7199-8D5E-40DE-B16B-412D1255DC4B}"/>
          </ac:picMkLst>
        </pc:picChg>
      </pc:sldChg>
      <pc:sldChg chg="add">
        <pc:chgData name="Nirmal Thewarathanthri" userId="4071b757-dbf6-4577-bba7-0f30a8cf380a" providerId="ADAL" clId="{F74CEA04-1C96-4AB8-9436-13ED0B781B4E}" dt="2018-11-11T15:03:40.882" v="325"/>
        <pc:sldMkLst>
          <pc:docMk/>
          <pc:sldMk cId="408381988" sldId="367"/>
        </pc:sldMkLst>
      </pc:sldChg>
      <pc:sldChg chg="addSp delSp add del">
        <pc:chgData name="Nirmal Thewarathanthri" userId="4071b757-dbf6-4577-bba7-0f30a8cf380a" providerId="ADAL" clId="{F74CEA04-1C96-4AB8-9436-13ED0B781B4E}" dt="2018-11-11T15:03:33.904" v="304" actId="2696"/>
        <pc:sldMkLst>
          <pc:docMk/>
          <pc:sldMk cId="2527675405" sldId="367"/>
        </pc:sldMkLst>
        <pc:picChg chg="add">
          <ac:chgData name="Nirmal Thewarathanthri" userId="4071b757-dbf6-4577-bba7-0f30a8cf380a" providerId="ADAL" clId="{F74CEA04-1C96-4AB8-9436-13ED0B781B4E}" dt="2018-11-11T14:55:05.299" v="251"/>
          <ac:picMkLst>
            <pc:docMk/>
            <pc:sldMk cId="2527675405" sldId="367"/>
            <ac:picMk id="3" creationId="{A42D2BC6-0CB7-4FE5-AEFC-16DCD1CBB080}"/>
          </ac:picMkLst>
        </pc:picChg>
        <pc:picChg chg="add del">
          <ac:chgData name="Nirmal Thewarathanthri" userId="4071b757-dbf6-4577-bba7-0f30a8cf380a" providerId="ADAL" clId="{F74CEA04-1C96-4AB8-9436-13ED0B781B4E}" dt="2018-11-11T14:57:09.552" v="254"/>
          <ac:picMkLst>
            <pc:docMk/>
            <pc:sldMk cId="2527675405" sldId="367"/>
            <ac:picMk id="4" creationId="{D3082264-1334-4C4F-9CA2-5B9DE6708F59}"/>
          </ac:picMkLst>
        </pc:picChg>
        <pc:picChg chg="add del">
          <ac:chgData name="Nirmal Thewarathanthri" userId="4071b757-dbf6-4577-bba7-0f30a8cf380a" providerId="ADAL" clId="{F74CEA04-1C96-4AB8-9436-13ED0B781B4E}" dt="2018-11-11T14:57:15.295" v="256"/>
          <ac:picMkLst>
            <pc:docMk/>
            <pc:sldMk cId="2527675405" sldId="367"/>
            <ac:picMk id="5" creationId="{F4D7F813-36C3-433D-B12E-5C4479A10A0F}"/>
          </ac:picMkLst>
        </pc:picChg>
      </pc:sldChg>
      <pc:sldChg chg="add del">
        <pc:chgData name="Nirmal Thewarathanthri" userId="4071b757-dbf6-4577-bba7-0f30a8cf380a" providerId="ADAL" clId="{F74CEA04-1C96-4AB8-9436-13ED0B781B4E}" dt="2018-11-11T15:03:40.849" v="324"/>
        <pc:sldMkLst>
          <pc:docMk/>
          <pc:sldMk cId="3183325115" sldId="367"/>
        </pc:sldMkLst>
      </pc:sldChg>
      <pc:sldChg chg="add del">
        <pc:chgData name="Nirmal Thewarathanthri" userId="4071b757-dbf6-4577-bba7-0f30a8cf380a" providerId="ADAL" clId="{F74CEA04-1C96-4AB8-9436-13ED0B781B4E}" dt="2018-11-11T14:57:26.791" v="260" actId="2696"/>
        <pc:sldMkLst>
          <pc:docMk/>
          <pc:sldMk cId="272315525" sldId="368"/>
        </pc:sldMkLst>
      </pc:sldChg>
      <pc:sldChg chg="modSp add del">
        <pc:chgData name="Nirmal Thewarathanthri" userId="4071b757-dbf6-4577-bba7-0f30a8cf380a" providerId="ADAL" clId="{F74CEA04-1C96-4AB8-9436-13ED0B781B4E}" dt="2018-11-12T01:04:14.887" v="341" actId="20577"/>
        <pc:sldMkLst>
          <pc:docMk/>
          <pc:sldMk cId="3206072617" sldId="1482"/>
        </pc:sldMkLst>
        <pc:spChg chg="mod">
          <ac:chgData name="Nirmal Thewarathanthri" userId="4071b757-dbf6-4577-bba7-0f30a8cf380a" providerId="ADAL" clId="{F74CEA04-1C96-4AB8-9436-13ED0B781B4E}" dt="2018-11-12T01:04:07.344" v="340" actId="20577"/>
          <ac:spMkLst>
            <pc:docMk/>
            <pc:sldMk cId="3206072617" sldId="1482"/>
            <ac:spMk id="3" creationId="{DD6FA4F3-AE7A-D843-B343-DC9B83EB8B61}"/>
          </ac:spMkLst>
        </pc:spChg>
        <pc:spChg chg="mod">
          <ac:chgData name="Nirmal Thewarathanthri" userId="4071b757-dbf6-4577-bba7-0f30a8cf380a" providerId="ADAL" clId="{F74CEA04-1C96-4AB8-9436-13ED0B781B4E}" dt="2018-11-12T01:04:14.887" v="341" actId="20577"/>
          <ac:spMkLst>
            <pc:docMk/>
            <pc:sldMk cId="3206072617" sldId="1482"/>
            <ac:spMk id="6" creationId="{09CA1AA9-BAEF-46A9-84E4-4BFC2876D97E}"/>
          </ac:spMkLst>
        </pc:spChg>
      </pc:sldChg>
      <pc:sldChg chg="modSp add">
        <pc:chgData name="Nirmal Thewarathanthri" userId="4071b757-dbf6-4577-bba7-0f30a8cf380a" providerId="ADAL" clId="{F74CEA04-1C96-4AB8-9436-13ED0B781B4E}" dt="2018-11-11T15:59:33.078" v="333" actId="1076"/>
        <pc:sldMkLst>
          <pc:docMk/>
          <pc:sldMk cId="2809762338" sldId="3665"/>
        </pc:sldMkLst>
        <pc:spChg chg="mod">
          <ac:chgData name="Nirmal Thewarathanthri" userId="4071b757-dbf6-4577-bba7-0f30a8cf380a" providerId="ADAL" clId="{F74CEA04-1C96-4AB8-9436-13ED0B781B4E}" dt="2018-11-11T15:59:28.169" v="332" actId="1076"/>
          <ac:spMkLst>
            <pc:docMk/>
            <pc:sldMk cId="2809762338" sldId="3665"/>
            <ac:spMk id="2" creationId="{A46BF12A-04A1-47C3-BAB6-F9C8F2077CAD}"/>
          </ac:spMkLst>
        </pc:spChg>
        <pc:spChg chg="mod">
          <ac:chgData name="Nirmal Thewarathanthri" userId="4071b757-dbf6-4577-bba7-0f30a8cf380a" providerId="ADAL" clId="{F74CEA04-1C96-4AB8-9436-13ED0B781B4E}" dt="2018-11-11T15:59:33.078" v="333" actId="1076"/>
          <ac:spMkLst>
            <pc:docMk/>
            <pc:sldMk cId="2809762338" sldId="3665"/>
            <ac:spMk id="3" creationId="{6A4878A7-182F-4C1E-84A3-A12B2A6AA4D6}"/>
          </ac:spMkLst>
        </pc:spChg>
      </pc:sldChg>
      <pc:sldChg chg="modSp add">
        <pc:chgData name="Nirmal Thewarathanthri" userId="4071b757-dbf6-4577-bba7-0f30a8cf380a" providerId="ADAL" clId="{F74CEA04-1C96-4AB8-9436-13ED0B781B4E}" dt="2018-11-12T01:35:17.708" v="349"/>
        <pc:sldMkLst>
          <pc:docMk/>
          <pc:sldMk cId="2639703244" sldId="3666"/>
        </pc:sldMkLst>
        <pc:spChg chg="mod">
          <ac:chgData name="Nirmal Thewarathanthri" userId="4071b757-dbf6-4577-bba7-0f30a8cf380a" providerId="ADAL" clId="{F74CEA04-1C96-4AB8-9436-13ED0B781B4E}" dt="2018-11-12T01:35:17.708" v="349"/>
          <ac:spMkLst>
            <pc:docMk/>
            <pc:sldMk cId="2639703244" sldId="3666"/>
            <ac:spMk id="3" creationId="{09949A37-2CE9-4E8F-9420-CF4236EE39A3}"/>
          </ac:spMkLst>
        </pc:spChg>
      </pc:sldChg>
      <pc:sldMasterChg chg="add del addSldLayout delSldLayout">
        <pc:chgData name="Nirmal Thewarathanthri" userId="4071b757-dbf6-4577-bba7-0f30a8cf380a" providerId="ADAL" clId="{F74CEA04-1C96-4AB8-9436-13ED0B781B4E}" dt="2018-11-11T15:03:34.080" v="320" actId="2696"/>
        <pc:sldMasterMkLst>
          <pc:docMk/>
          <pc:sldMasterMk cId="2281446023" sldId="2147483706"/>
        </pc:sldMasterMkLst>
        <pc:sldLayoutChg chg="add del">
          <pc:chgData name="Nirmal Thewarathanthri" userId="4071b757-dbf6-4577-bba7-0f30a8cf380a" providerId="ADAL" clId="{F74CEA04-1C96-4AB8-9436-13ED0B781B4E}" dt="2018-11-11T15:03:34.048" v="309" actId="2696"/>
          <pc:sldLayoutMkLst>
            <pc:docMk/>
            <pc:sldMasterMk cId="2281446023" sldId="2147483706"/>
            <pc:sldLayoutMk cId="738155187" sldId="2147483707"/>
          </pc:sldLayoutMkLst>
        </pc:sldLayoutChg>
        <pc:sldLayoutChg chg="add del">
          <pc:chgData name="Nirmal Thewarathanthri" userId="4071b757-dbf6-4577-bba7-0f30a8cf380a" providerId="ADAL" clId="{F74CEA04-1C96-4AB8-9436-13ED0B781B4E}" dt="2018-11-11T15:03:34.051" v="310" actId="2696"/>
          <pc:sldLayoutMkLst>
            <pc:docMk/>
            <pc:sldMasterMk cId="2281446023" sldId="2147483706"/>
            <pc:sldLayoutMk cId="1438495693" sldId="2147483708"/>
          </pc:sldLayoutMkLst>
        </pc:sldLayoutChg>
        <pc:sldLayoutChg chg="add del">
          <pc:chgData name="Nirmal Thewarathanthri" userId="4071b757-dbf6-4577-bba7-0f30a8cf380a" providerId="ADAL" clId="{F74CEA04-1C96-4AB8-9436-13ED0B781B4E}" dt="2018-11-11T15:03:34.054" v="311" actId="2696"/>
          <pc:sldLayoutMkLst>
            <pc:docMk/>
            <pc:sldMasterMk cId="2281446023" sldId="2147483706"/>
            <pc:sldLayoutMk cId="3744683347" sldId="2147483709"/>
          </pc:sldLayoutMkLst>
        </pc:sldLayoutChg>
        <pc:sldLayoutChg chg="add del">
          <pc:chgData name="Nirmal Thewarathanthri" userId="4071b757-dbf6-4577-bba7-0f30a8cf380a" providerId="ADAL" clId="{F74CEA04-1C96-4AB8-9436-13ED0B781B4E}" dt="2018-11-11T15:03:34.060" v="312" actId="2696"/>
          <pc:sldLayoutMkLst>
            <pc:docMk/>
            <pc:sldMasterMk cId="2281446023" sldId="2147483706"/>
            <pc:sldLayoutMk cId="22908115" sldId="2147483710"/>
          </pc:sldLayoutMkLst>
        </pc:sldLayoutChg>
        <pc:sldLayoutChg chg="add del">
          <pc:chgData name="Nirmal Thewarathanthri" userId="4071b757-dbf6-4577-bba7-0f30a8cf380a" providerId="ADAL" clId="{F74CEA04-1C96-4AB8-9436-13ED0B781B4E}" dt="2018-11-11T15:03:34.063" v="313" actId="2696"/>
          <pc:sldLayoutMkLst>
            <pc:docMk/>
            <pc:sldMasterMk cId="2281446023" sldId="2147483706"/>
            <pc:sldLayoutMk cId="1765578936" sldId="2147483711"/>
          </pc:sldLayoutMkLst>
        </pc:sldLayoutChg>
        <pc:sldLayoutChg chg="add del">
          <pc:chgData name="Nirmal Thewarathanthri" userId="4071b757-dbf6-4577-bba7-0f30a8cf380a" providerId="ADAL" clId="{F74CEA04-1C96-4AB8-9436-13ED0B781B4E}" dt="2018-11-11T15:03:34.064" v="314" actId="2696"/>
          <pc:sldLayoutMkLst>
            <pc:docMk/>
            <pc:sldMasterMk cId="2281446023" sldId="2147483706"/>
            <pc:sldLayoutMk cId="836139644" sldId="2147483712"/>
          </pc:sldLayoutMkLst>
        </pc:sldLayoutChg>
        <pc:sldLayoutChg chg="add del">
          <pc:chgData name="Nirmal Thewarathanthri" userId="4071b757-dbf6-4577-bba7-0f30a8cf380a" providerId="ADAL" clId="{F74CEA04-1C96-4AB8-9436-13ED0B781B4E}" dt="2018-11-11T15:03:34.066" v="315" actId="2696"/>
          <pc:sldLayoutMkLst>
            <pc:docMk/>
            <pc:sldMasterMk cId="2281446023" sldId="2147483706"/>
            <pc:sldLayoutMk cId="638391441" sldId="2147483713"/>
          </pc:sldLayoutMkLst>
        </pc:sldLayoutChg>
        <pc:sldLayoutChg chg="add del">
          <pc:chgData name="Nirmal Thewarathanthri" userId="4071b757-dbf6-4577-bba7-0f30a8cf380a" providerId="ADAL" clId="{F74CEA04-1C96-4AB8-9436-13ED0B781B4E}" dt="2018-11-11T15:03:34.069" v="316" actId="2696"/>
          <pc:sldLayoutMkLst>
            <pc:docMk/>
            <pc:sldMasterMk cId="2281446023" sldId="2147483706"/>
            <pc:sldLayoutMk cId="1775738981" sldId="2147483714"/>
          </pc:sldLayoutMkLst>
        </pc:sldLayoutChg>
        <pc:sldLayoutChg chg="add del">
          <pc:chgData name="Nirmal Thewarathanthri" userId="4071b757-dbf6-4577-bba7-0f30a8cf380a" providerId="ADAL" clId="{F74CEA04-1C96-4AB8-9436-13ED0B781B4E}" dt="2018-11-11T15:03:34.073" v="317" actId="2696"/>
          <pc:sldLayoutMkLst>
            <pc:docMk/>
            <pc:sldMasterMk cId="2281446023" sldId="2147483706"/>
            <pc:sldLayoutMk cId="3861991125" sldId="2147483715"/>
          </pc:sldLayoutMkLst>
        </pc:sldLayoutChg>
        <pc:sldLayoutChg chg="add del">
          <pc:chgData name="Nirmal Thewarathanthri" userId="4071b757-dbf6-4577-bba7-0f30a8cf380a" providerId="ADAL" clId="{F74CEA04-1C96-4AB8-9436-13ED0B781B4E}" dt="2018-11-11T15:03:34.076" v="318" actId="2696"/>
          <pc:sldLayoutMkLst>
            <pc:docMk/>
            <pc:sldMasterMk cId="2281446023" sldId="2147483706"/>
            <pc:sldLayoutMk cId="4267020551" sldId="2147483716"/>
          </pc:sldLayoutMkLst>
        </pc:sldLayoutChg>
        <pc:sldLayoutChg chg="add del">
          <pc:chgData name="Nirmal Thewarathanthri" userId="4071b757-dbf6-4577-bba7-0f30a8cf380a" providerId="ADAL" clId="{F74CEA04-1C96-4AB8-9436-13ED0B781B4E}" dt="2018-11-11T15:03:34.078" v="319" actId="2696"/>
          <pc:sldLayoutMkLst>
            <pc:docMk/>
            <pc:sldMasterMk cId="2281446023" sldId="2147483706"/>
            <pc:sldLayoutMk cId="491328587" sldId="2147483717"/>
          </pc:sldLayoutMkLst>
        </pc:sldLayoutChg>
      </pc:sldMasterChg>
    </pc:docChg>
  </pc:docChgLst>
  <pc:docChgLst>
    <pc:chgData name="Nirmal Thewarathanthri" userId="S::nirmalt@microsoft.com::4071b757-dbf6-4577-bba7-0f30a8cf380a" providerId="AD" clId="Web-{92BD4214-5B64-46AA-ABD6-CB14FA825212}"/>
    <pc:docChg chg="modSld sldOrd">
      <pc:chgData name="Nirmal Thewarathanthri" userId="S::nirmalt@microsoft.com::4071b757-dbf6-4577-bba7-0f30a8cf380a" providerId="AD" clId="Web-{92BD4214-5B64-46AA-ABD6-CB14FA825212}" dt="2018-11-12T03:34:28.481" v="244"/>
      <pc:docMkLst>
        <pc:docMk/>
      </pc:docMkLst>
      <pc:sldChg chg="ord">
        <pc:chgData name="Nirmal Thewarathanthri" userId="S::nirmalt@microsoft.com::4071b757-dbf6-4577-bba7-0f30a8cf380a" providerId="AD" clId="Web-{92BD4214-5B64-46AA-ABD6-CB14FA825212}" dt="2018-11-12T01:54:34.324" v="231"/>
        <pc:sldMkLst>
          <pc:docMk/>
          <pc:sldMk cId="2482243971" sldId="257"/>
        </pc:sldMkLst>
      </pc:sldChg>
      <pc:sldChg chg="mod modShow">
        <pc:chgData name="Nirmal Thewarathanthri" userId="S::nirmalt@microsoft.com::4071b757-dbf6-4577-bba7-0f30a8cf380a" providerId="AD" clId="Web-{92BD4214-5B64-46AA-ABD6-CB14FA825212}" dt="2018-11-12T03:34:28.481" v="244"/>
        <pc:sldMkLst>
          <pc:docMk/>
          <pc:sldMk cId="2584764470" sldId="318"/>
        </pc:sldMkLst>
      </pc:sldChg>
      <pc:sldChg chg="mod modShow">
        <pc:chgData name="Nirmal Thewarathanthri" userId="S::nirmalt@microsoft.com::4071b757-dbf6-4577-bba7-0f30a8cf380a" providerId="AD" clId="Web-{92BD4214-5B64-46AA-ABD6-CB14FA825212}" dt="2018-11-12T03:27:02.361" v="237"/>
        <pc:sldMkLst>
          <pc:docMk/>
          <pc:sldMk cId="2371438961" sldId="319"/>
        </pc:sldMkLst>
      </pc:sldChg>
      <pc:sldChg chg="mod modShow">
        <pc:chgData name="Nirmal Thewarathanthri" userId="S::nirmalt@microsoft.com::4071b757-dbf6-4577-bba7-0f30a8cf380a" providerId="AD" clId="Web-{92BD4214-5B64-46AA-ABD6-CB14FA825212}" dt="2018-11-12T03:27:05.471" v="238"/>
        <pc:sldMkLst>
          <pc:docMk/>
          <pc:sldMk cId="910238499" sldId="337"/>
        </pc:sldMkLst>
      </pc:sldChg>
      <pc:sldChg chg="mod modShow">
        <pc:chgData name="Nirmal Thewarathanthri" userId="S::nirmalt@microsoft.com::4071b757-dbf6-4577-bba7-0f30a8cf380a" providerId="AD" clId="Web-{92BD4214-5B64-46AA-ABD6-CB14FA825212}" dt="2018-11-12T03:27:09.252" v="239"/>
        <pc:sldMkLst>
          <pc:docMk/>
          <pc:sldMk cId="3961124315" sldId="338"/>
        </pc:sldMkLst>
      </pc:sldChg>
      <pc:sldChg chg="mod modShow">
        <pc:chgData name="Nirmal Thewarathanthri" userId="S::nirmalt@microsoft.com::4071b757-dbf6-4577-bba7-0f30a8cf380a" providerId="AD" clId="Web-{92BD4214-5B64-46AA-ABD6-CB14FA825212}" dt="2018-11-12T03:27:20.253" v="241"/>
        <pc:sldMkLst>
          <pc:docMk/>
          <pc:sldMk cId="4209692131" sldId="339"/>
        </pc:sldMkLst>
      </pc:sldChg>
      <pc:sldChg chg="mod modShow">
        <pc:chgData name="Nirmal Thewarathanthri" userId="S::nirmalt@microsoft.com::4071b757-dbf6-4577-bba7-0f30a8cf380a" providerId="AD" clId="Web-{92BD4214-5B64-46AA-ABD6-CB14FA825212}" dt="2018-11-12T03:27:17.377" v="240"/>
        <pc:sldMkLst>
          <pc:docMk/>
          <pc:sldMk cId="3473831188" sldId="344"/>
        </pc:sldMkLst>
      </pc:sldChg>
      <pc:sldChg chg="mod modShow">
        <pc:chgData name="Nirmal Thewarathanthri" userId="S::nirmalt@microsoft.com::4071b757-dbf6-4577-bba7-0f30a8cf380a" providerId="AD" clId="Web-{92BD4214-5B64-46AA-ABD6-CB14FA825212}" dt="2018-11-12T03:27:26.643" v="242"/>
        <pc:sldMkLst>
          <pc:docMk/>
          <pc:sldMk cId="2480724054" sldId="357"/>
        </pc:sldMkLst>
      </pc:sldChg>
      <pc:sldChg chg="modSp">
        <pc:chgData name="Nirmal Thewarathanthri" userId="S::nirmalt@microsoft.com::4071b757-dbf6-4577-bba7-0f30a8cf380a" providerId="AD" clId="Web-{92BD4214-5B64-46AA-ABD6-CB14FA825212}" dt="2018-11-12T01:53:44.181" v="228" actId="20577"/>
        <pc:sldMkLst>
          <pc:docMk/>
          <pc:sldMk cId="1520081558" sldId="358"/>
        </pc:sldMkLst>
        <pc:spChg chg="mod">
          <ac:chgData name="Nirmal Thewarathanthri" userId="S::nirmalt@microsoft.com::4071b757-dbf6-4577-bba7-0f30a8cf380a" providerId="AD" clId="Web-{92BD4214-5B64-46AA-ABD6-CB14FA825212}" dt="2018-11-12T01:53:44.181" v="228" actId="20577"/>
          <ac:spMkLst>
            <pc:docMk/>
            <pc:sldMk cId="1520081558" sldId="358"/>
            <ac:spMk id="5" creationId="{43FC5706-E5B9-462F-8104-0C0F6BDCD75D}"/>
          </ac:spMkLst>
        </pc:spChg>
      </pc:sldChg>
      <pc:sldChg chg="ord">
        <pc:chgData name="Nirmal Thewarathanthri" userId="S::nirmalt@microsoft.com::4071b757-dbf6-4577-bba7-0f30a8cf380a" providerId="AD" clId="Web-{92BD4214-5B64-46AA-ABD6-CB14FA825212}" dt="2018-11-12T03:28:43.161" v="243"/>
        <pc:sldMkLst>
          <pc:docMk/>
          <pc:sldMk cId="787692235" sldId="360"/>
        </pc:sldMkLst>
      </pc:sldChg>
      <pc:sldChg chg="modSp">
        <pc:chgData name="Nirmal Thewarathanthri" userId="S::nirmalt@microsoft.com::4071b757-dbf6-4577-bba7-0f30a8cf380a" providerId="AD" clId="Web-{92BD4214-5B64-46AA-ABD6-CB14FA825212}" dt="2018-11-12T01:47:36.195" v="0" actId="20577"/>
        <pc:sldMkLst>
          <pc:docMk/>
          <pc:sldMk cId="270661458" sldId="361"/>
        </pc:sldMkLst>
        <pc:spChg chg="mod">
          <ac:chgData name="Nirmal Thewarathanthri" userId="S::nirmalt@microsoft.com::4071b757-dbf6-4577-bba7-0f30a8cf380a" providerId="AD" clId="Web-{92BD4214-5B64-46AA-ABD6-CB14FA825212}" dt="2018-11-12T01:47:36.195" v="0" actId="20577"/>
          <ac:spMkLst>
            <pc:docMk/>
            <pc:sldMk cId="270661458" sldId="361"/>
            <ac:spMk id="5" creationId="{9253F252-883C-4BC8-B889-C75F5F4F1AE2}"/>
          </ac:spMkLst>
        </pc:spChg>
      </pc:sldChg>
      <pc:sldChg chg="modSp mod modShow">
        <pc:chgData name="Nirmal Thewarathanthri" userId="S::nirmalt@microsoft.com::4071b757-dbf6-4577-bba7-0f30a8cf380a" providerId="AD" clId="Web-{92BD4214-5B64-46AA-ABD6-CB14FA825212}" dt="2018-11-12T02:10:27.350" v="236"/>
        <pc:sldMkLst>
          <pc:docMk/>
          <pc:sldMk cId="858809587" sldId="363"/>
        </pc:sldMkLst>
        <pc:spChg chg="mod">
          <ac:chgData name="Nirmal Thewarathanthri" userId="S::nirmalt@microsoft.com::4071b757-dbf6-4577-bba7-0f30a8cf380a" providerId="AD" clId="Web-{92BD4214-5B64-46AA-ABD6-CB14FA825212}" dt="2018-11-12T02:10:00.630" v="233" actId="20577"/>
          <ac:spMkLst>
            <pc:docMk/>
            <pc:sldMk cId="858809587" sldId="363"/>
            <ac:spMk id="5" creationId="{9253F252-883C-4BC8-B889-C75F5F4F1A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upport.microsoft.com/lifecycle/"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portal.msrc.microsoft.com/en-US/security-guidance/advisory/ADV180002" TargetMode="External"/><Relationship Id="rId5" Type="http://schemas.openxmlformats.org/officeDocument/2006/relationships/hyperlink" Target="https://blogs.technet.microsoft.com/msrc/2017/05/12/customer-guidance-for-wannacrypt-attacks/" TargetMode="External"/><Relationship Id="rId4" Type="http://schemas.openxmlformats.org/officeDocument/2006/relationships/hyperlink" Target="https://portal.msrc.microsoft.com/en-u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**Inventory**</a:t>
            </a:r>
            <a:r>
              <a:rPr lang="en-US" sz="1200" b="0" kern="120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**Tools:**</a:t>
            </a:r>
            <a:r>
              <a:rPr lang="en-US" sz="1200" b="0" kern="120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Azure Migrate</a:t>
            </a:r>
            <a:r>
              <a:rPr lang="en-US" sz="1200" b="0" kern="120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Microsoft Assessment and Planning Toolkit</a:t>
            </a:r>
            <a:r>
              <a:rPr lang="en-US" sz="1200" b="0" kern="120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Database Migration Guide</a:t>
            </a:r>
            <a:r>
              <a:rPr lang="en-US" sz="1200" b="0" kern="1200">
                <a:solidFill>
                  <a:schemeClr val="tx1"/>
                </a:solidFill>
                <a:effectLst/>
                <a:latin typeface="+mn-lt"/>
                <a:ea typeface="+mn-ea"/>
                <a:cs typeface="+mn-cs"/>
              </a:rPr>
              <a:t>: </a:t>
            </a:r>
            <a:r>
              <a:rPr lang="en-US"/>
              <a:t>The Database Migration Guide creates a custom report on how to migrate your source data to the destination of your choice: on-premises, cloud, private cloud, IaaS or PaaS</a:t>
            </a:r>
            <a:endParaRPr lang="en-US" sz="1200" b="0" kern="1200">
              <a:solidFill>
                <a:schemeClr val="tx1"/>
              </a:solidFill>
              <a:effectLst/>
              <a:latin typeface="+mn-lt"/>
              <a:ea typeface="+mn-ea"/>
              <a:cs typeface="+mn-cs"/>
            </a:endParaRPr>
          </a:p>
          <a:p>
            <a:pPr marL="0" indent="0">
              <a:buFont typeface="Arial" panose="020B0604020202020204" pitchFamily="34" charset="0"/>
              <a:buNone/>
            </a:pPr>
            <a:endParaRPr lang="en-US" sz="1200" b="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Azure Database Migration Service</a:t>
            </a:r>
            <a:r>
              <a:rPr lang="en-US" sz="1200" b="0" kern="120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Data Migration Assistant: </a:t>
            </a:r>
            <a:r>
              <a:rPr lang="en-US" sz="1200" b="0" i="0" u="none" strike="noStrike" kern="120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a:solidFill>
                  <a:schemeClr val="tx1"/>
                </a:solidFill>
                <a:effectLst/>
                <a:latin typeface="+mn-lt"/>
                <a:ea typeface="+mn-ea"/>
                <a:cs typeface="+mn-cs"/>
              </a:rPr>
              <a:t>Database Experimentation Assistant: </a:t>
            </a:r>
            <a:r>
              <a:rPr lang="en-US" sz="1200" b="0" i="0" u="none" strike="noStrike" kern="120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 </a:t>
            </a:r>
            <a:r>
              <a:rPr lang="en-US" sz="1200" b="1" kern="1200">
                <a:solidFill>
                  <a:schemeClr val="tx1"/>
                </a:solidFill>
                <a:effectLst/>
                <a:latin typeface="+mn-lt"/>
                <a:ea typeface="+mn-ea"/>
                <a:cs typeface="+mn-cs"/>
              </a:rPr>
              <a:t>**Cost/Benefit Analysis:**</a:t>
            </a:r>
            <a:r>
              <a:rPr lang="en-US" sz="1200" b="0" kern="120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a. Maintain current version</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b. Rehost - Migrate to cloud</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2-proc license = 16 cores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a:solidFill>
                  <a:schemeClr val="tx1"/>
                </a:solidFill>
                <a:effectLst/>
                <a:latin typeface="+mn-lt"/>
                <a:ea typeface="+mn-ea"/>
                <a:cs typeface="+mn-cs"/>
              </a:rPr>
              <a:t>Standard Edition license = 1x General Purpose vCore</a:t>
            </a:r>
          </a:p>
          <a:p>
            <a:r>
              <a:rPr lang="en-US" sz="1200" b="0" kern="1200">
                <a:solidFill>
                  <a:schemeClr val="tx1"/>
                </a:solidFill>
                <a:effectLst/>
                <a:latin typeface="+mn-lt"/>
                <a:ea typeface="+mn-ea"/>
                <a:cs typeface="+mn-cs"/>
              </a:rPr>
              <a:t>Enterprise Edition license = 4x General Purpose vCore</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For those that cannot migrate to Azure there is also an option to purchase Extended Security Updates.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To estimate cost savings, Fabrikam should use the Azure TCO Calculator.</a:t>
            </a:r>
          </a:p>
          <a:p>
            <a:endParaRPr lang="en-US" sz="1200" b="1"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There are four cloud migration strategies, rehost, refactor, rearchitect and rebuild.</a:t>
            </a: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Rehost</a:t>
            </a:r>
            <a:r>
              <a:rPr lang="en-US" sz="1200" b="0" i="0" kern="120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a:solidFill>
                  <a:schemeClr val="tx1"/>
                </a:solidFill>
                <a:effectLst/>
                <a:latin typeface="+mn-lt"/>
                <a:ea typeface="+mn-ea"/>
                <a:cs typeface="+mn-cs"/>
              </a:rPr>
              <a:t>Use cases:</a:t>
            </a:r>
          </a:p>
          <a:p>
            <a:pPr lvl="1"/>
            <a:r>
              <a:rPr lang="en-US" sz="1200" b="0" i="0" kern="1200">
                <a:solidFill>
                  <a:schemeClr val="tx1"/>
                </a:solidFill>
                <a:effectLst/>
                <a:latin typeface="+mn-lt"/>
                <a:ea typeface="+mn-ea"/>
                <a:cs typeface="+mn-cs"/>
              </a:rPr>
              <a:t>You need to move applications from your datacenter to the cloud quickly.</a:t>
            </a:r>
          </a:p>
          <a:p>
            <a:pPr lvl="1"/>
            <a:r>
              <a:rPr lang="en-US" sz="1200" b="0" i="0" kern="1200">
                <a:solidFill>
                  <a:schemeClr val="tx1"/>
                </a:solidFill>
                <a:effectLst/>
                <a:latin typeface="+mn-lt"/>
                <a:ea typeface="+mn-ea"/>
                <a:cs typeface="+mn-cs"/>
              </a:rPr>
              <a:t>Your apps are architected to leverage Azure IaaS scalability.</a:t>
            </a:r>
          </a:p>
          <a:p>
            <a:pPr lvl="1"/>
            <a:r>
              <a:rPr lang="en-US" sz="1200" b="0" i="0" kern="1200">
                <a:solidFill>
                  <a:schemeClr val="tx1"/>
                </a:solidFill>
                <a:effectLst/>
                <a:latin typeface="+mn-lt"/>
                <a:ea typeface="+mn-ea"/>
                <a:cs typeface="+mn-cs"/>
              </a:rPr>
              <a:t>Your business requires the applications but doesn’t need to change their capabilities right away.</a:t>
            </a:r>
          </a:p>
          <a:p>
            <a:pPr lvl="1"/>
            <a:r>
              <a:rPr lang="en-US" sz="1200" b="0" i="0" kern="1200">
                <a:solidFill>
                  <a:schemeClr val="tx1"/>
                </a:solidFill>
                <a:effectLst/>
                <a:latin typeface="+mn-lt"/>
                <a:ea typeface="+mn-ea"/>
                <a:cs typeface="+mn-cs"/>
              </a:rPr>
              <a:t>Your applications or database requirements can only be met using an Azure IaaS VM.</a:t>
            </a:r>
          </a:p>
          <a:p>
            <a:pPr lvl="1"/>
            <a:r>
              <a:rPr lang="en-US" sz="1200" b="0" i="0" kern="1200">
                <a:solidFill>
                  <a:schemeClr val="tx1"/>
                </a:solidFill>
                <a:effectLst/>
                <a:latin typeface="+mn-lt"/>
                <a:ea typeface="+mn-ea"/>
                <a:cs typeface="+mn-cs"/>
              </a:rPr>
              <a:t>You need to move the application with no code changes</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a:solidFill>
                  <a:schemeClr val="tx1"/>
                </a:solidFill>
                <a:effectLst/>
                <a:latin typeface="+mn-lt"/>
                <a:ea typeface="+mn-ea"/>
                <a:cs typeface="+mn-cs"/>
              </a:rPr>
              <a:t>Use cases:</a:t>
            </a:r>
          </a:p>
          <a:p>
            <a:pPr lvl="1"/>
            <a:r>
              <a:rPr lang="en-US" sz="1200" b="0" i="0" kern="1200">
                <a:solidFill>
                  <a:schemeClr val="tx1"/>
                </a:solidFill>
                <a:effectLst/>
                <a:latin typeface="+mn-lt"/>
                <a:ea typeface="+mn-ea"/>
                <a:cs typeface="+mn-cs"/>
              </a:rPr>
              <a:t>You need to use an existing code base and development skills, and code portability is a concern.</a:t>
            </a:r>
          </a:p>
          <a:p>
            <a:pPr lvl="1"/>
            <a:r>
              <a:rPr lang="en-US" sz="1200" b="0" i="0" kern="1200">
                <a:solidFill>
                  <a:schemeClr val="tx1"/>
                </a:solidFill>
                <a:effectLst/>
                <a:latin typeface="+mn-lt"/>
                <a:ea typeface="+mn-ea"/>
                <a:cs typeface="+mn-cs"/>
              </a:rPr>
              <a:t>Your application can be easily repackaged to work in Azure.</a:t>
            </a:r>
          </a:p>
          <a:p>
            <a:pPr lvl="1"/>
            <a:r>
              <a:rPr lang="en-US" sz="1200" b="0" i="0" kern="1200">
                <a:solidFill>
                  <a:schemeClr val="tx1"/>
                </a:solidFill>
                <a:effectLst/>
                <a:latin typeface="+mn-lt"/>
                <a:ea typeface="+mn-ea"/>
                <a:cs typeface="+mn-cs"/>
              </a:rPr>
              <a:t>You want to apply innovative DevOps practices provided by Azure.</a:t>
            </a:r>
          </a:p>
          <a:p>
            <a:pPr lvl="1"/>
            <a:r>
              <a:rPr lang="en-US" sz="1200" b="0" i="0" kern="1200">
                <a:solidFill>
                  <a:schemeClr val="tx1"/>
                </a:solidFill>
                <a:effectLst/>
                <a:latin typeface="+mn-lt"/>
                <a:ea typeface="+mn-ea"/>
                <a:cs typeface="+mn-cs"/>
              </a:rPr>
              <a:t>Your IT team is investing in DevOps using a container strategy for certain workloads.</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a:solidFill>
                  <a:schemeClr val="tx1"/>
                </a:solidFill>
                <a:effectLst/>
                <a:latin typeface="+mn-lt"/>
                <a:ea typeface="+mn-ea"/>
                <a:cs typeface="+mn-cs"/>
              </a:rPr>
              <a:t>Use cases:</a:t>
            </a:r>
          </a:p>
          <a:p>
            <a:pPr lvl="1"/>
            <a:r>
              <a:rPr lang="en-US" sz="1200" b="0" i="0" kern="120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a:solidFill>
                  <a:schemeClr val="tx1"/>
                </a:solidFill>
                <a:effectLst/>
                <a:latin typeface="+mn-lt"/>
                <a:ea typeface="+mn-ea"/>
                <a:cs typeface="+mn-cs"/>
              </a:rPr>
              <a:t>You want to make use of existing application investments.</a:t>
            </a:r>
          </a:p>
          <a:p>
            <a:pPr lvl="1"/>
            <a:r>
              <a:rPr lang="en-US" sz="1200" b="0" i="0" kern="1200">
                <a:solidFill>
                  <a:schemeClr val="tx1"/>
                </a:solidFill>
                <a:effectLst/>
                <a:latin typeface="+mn-lt"/>
                <a:ea typeface="+mn-ea"/>
                <a:cs typeface="+mn-cs"/>
              </a:rPr>
              <a:t>You want to meet scalability requirements in a cost-effective way.</a:t>
            </a:r>
          </a:p>
          <a:p>
            <a:pPr lvl="1"/>
            <a:r>
              <a:rPr lang="en-US" sz="1200" b="0" i="0" kern="1200">
                <a:solidFill>
                  <a:schemeClr val="tx1"/>
                </a:solidFill>
                <a:effectLst/>
                <a:latin typeface="+mn-lt"/>
                <a:ea typeface="+mn-ea"/>
                <a:cs typeface="+mn-cs"/>
              </a:rPr>
              <a:t>You want to minimize use of virtual machines.</a:t>
            </a:r>
          </a:p>
          <a:p>
            <a:pPr lvl="1"/>
            <a:r>
              <a:rPr lang="en-US" sz="1200" b="0" i="0" kern="1200">
                <a:solidFill>
                  <a:schemeClr val="tx1"/>
                </a:solidFill>
                <a:effectLst/>
                <a:latin typeface="+mn-lt"/>
                <a:ea typeface="+mn-ea"/>
                <a:cs typeface="+mn-cs"/>
              </a:rPr>
              <a:t>You want to apply innovative DevOps practices provided by Azure.</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a:solidFill>
                  <a:schemeClr val="tx1"/>
                </a:solidFill>
                <a:effectLst/>
                <a:latin typeface="+mn-lt"/>
                <a:ea typeface="+mn-ea"/>
                <a:cs typeface="+mn-cs"/>
              </a:rPr>
              <a:t>Use cases:</a:t>
            </a:r>
          </a:p>
          <a:p>
            <a:pPr lvl="1"/>
            <a:r>
              <a:rPr lang="en-US" sz="1200" b="0" i="0" kern="120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a:solidFill>
                  <a:schemeClr val="tx1"/>
                </a:solidFill>
                <a:effectLst/>
                <a:latin typeface="+mn-lt"/>
                <a:ea typeface="+mn-ea"/>
                <a:cs typeface="+mn-cs"/>
              </a:rPr>
              <a:t>You’re ready to build new applications using cloud-native technologies.</a:t>
            </a:r>
          </a:p>
          <a:p>
            <a:pPr lvl="1"/>
            <a:r>
              <a:rPr lang="en-US" sz="1200" b="0" i="0" kern="1200">
                <a:solidFill>
                  <a:schemeClr val="tx1"/>
                </a:solidFill>
                <a:effectLst/>
                <a:latin typeface="+mn-lt"/>
                <a:ea typeface="+mn-ea"/>
                <a:cs typeface="+mn-cs"/>
              </a:rPr>
              <a:t>You want to build innovative apps taking advantage of advancements in AI, blockchain, and IoT.</a:t>
            </a:r>
          </a:p>
          <a:p>
            <a:pPr lvl="1"/>
            <a:r>
              <a:rPr lang="en-US" sz="1200" b="0" i="0" kern="1200">
                <a:solidFill>
                  <a:schemeClr val="tx1"/>
                </a:solidFill>
                <a:effectLst/>
                <a:latin typeface="+mn-lt"/>
                <a:ea typeface="+mn-ea"/>
                <a:cs typeface="+mn-cs"/>
              </a:rPr>
              <a:t>You want to expedite your business innovation.</a:t>
            </a:r>
          </a:p>
          <a:p>
            <a:pPr lvl="1"/>
            <a:r>
              <a:rPr lang="en-US" sz="1200" b="0" i="0" kern="1200">
                <a:solidFill>
                  <a:schemeClr val="tx1"/>
                </a:solidFill>
                <a:effectLst/>
                <a:latin typeface="+mn-lt"/>
                <a:ea typeface="+mn-ea"/>
                <a:cs typeface="+mn-cs"/>
              </a:rPr>
              <a:t>You want to apply innovative DevOps practices provided by Azure</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 </a:t>
            </a:r>
            <a:r>
              <a:rPr lang="en-US" sz="1200" b="1" kern="1200">
                <a:solidFill>
                  <a:schemeClr val="tx1"/>
                </a:solidFill>
                <a:effectLst/>
                <a:latin typeface="+mn-lt"/>
                <a:ea typeface="+mn-ea"/>
                <a:cs typeface="+mn-cs"/>
              </a:rPr>
              <a:t>**Business Continuity and Disaster Recovery:**</a:t>
            </a:r>
            <a:r>
              <a:rPr lang="en-US" sz="1200" b="0" kern="120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a:solidFill>
                  <a:schemeClr val="tx1"/>
                </a:solidFill>
                <a:effectLst/>
                <a:latin typeface="+mn-lt"/>
                <a:ea typeface="+mn-ea"/>
                <a:cs typeface="+mn-cs"/>
              </a:rPr>
              <a:t> </a:t>
            </a:r>
          </a:p>
          <a:p>
            <a:r>
              <a:rPr lang="en-US" sz="1200" b="0" kern="120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 </a:t>
            </a:r>
            <a:r>
              <a:rPr lang="en-US" sz="1200" b="1" kern="1200">
                <a:solidFill>
                  <a:schemeClr val="tx1"/>
                </a:solidFill>
                <a:effectLst/>
                <a:latin typeface="+mn-lt"/>
                <a:ea typeface="+mn-ea"/>
                <a:cs typeface="+mn-cs"/>
              </a:rPr>
              <a:t>**Cost management:**</a:t>
            </a:r>
            <a:r>
              <a:rPr lang="en-US" sz="1200" b="0" kern="120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Azure Resource Manager policies and role 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of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 </a:t>
            </a:r>
            <a:r>
              <a:rPr lang="en-US" sz="1200" b="1" kern="1200">
                <a:solidFill>
                  <a:schemeClr val="tx1"/>
                </a:solidFill>
                <a:effectLst/>
                <a:latin typeface="+mn-lt"/>
                <a:ea typeface="+mn-ea"/>
                <a:cs typeface="+mn-cs"/>
              </a:rPr>
              <a:t>**Compliance:**</a:t>
            </a:r>
            <a:r>
              <a:rPr lang="en-US" sz="1200" b="0" kern="120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a:solidFill>
                  <a:schemeClr val="tx1"/>
                </a:solidFill>
                <a:effectLst/>
                <a:latin typeface="+mn-lt"/>
                <a:ea typeface="+mn-ea"/>
                <a:cs typeface="+mn-cs"/>
              </a:rPr>
            </a:br>
            <a:r>
              <a:rPr lang="en-US" sz="1200" b="1" kern="1200">
                <a:solidFill>
                  <a:schemeClr val="tx1"/>
                </a:solidFill>
                <a:effectLst/>
                <a:latin typeface="+mn-lt"/>
                <a:ea typeface="+mn-ea"/>
                <a:cs typeface="+mn-cs"/>
              </a:rPr>
              <a:t>**Answer:**</a:t>
            </a:r>
            <a:r>
              <a:rPr lang="en-US" sz="1200" b="0" kern="1200">
                <a:solidFill>
                  <a:schemeClr val="tx1"/>
                </a:solidFill>
                <a:effectLst/>
                <a:latin typeface="+mn-lt"/>
                <a:ea typeface="+mn-ea"/>
                <a:cs typeface="+mn-cs"/>
              </a:rPr>
              <a:t> Azure Resource Manager policies and role 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Role based access control allows you to limit access to subscriptions, resource groups and resources.</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Azure Security Center provides</a:t>
            </a:r>
          </a:p>
          <a:p>
            <a:r>
              <a:rPr lang="en-US" sz="1200" b="1" i="0" kern="1200">
                <a:solidFill>
                  <a:schemeClr val="tx1"/>
                </a:solidFill>
                <a:effectLst/>
                <a:latin typeface="+mn-lt"/>
                <a:ea typeface="+mn-ea"/>
                <a:cs typeface="+mn-cs"/>
              </a:rPr>
              <a:t>Centralized policy management</a:t>
            </a:r>
            <a:r>
              <a:rPr lang="en-US" sz="1200" b="0" i="0" kern="120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a:solidFill>
                  <a:schemeClr val="tx1"/>
                </a:solidFill>
                <a:effectLst/>
                <a:latin typeface="+mn-lt"/>
                <a:ea typeface="+mn-ea"/>
                <a:cs typeface="+mn-cs"/>
              </a:rPr>
              <a:t>Continuous security assessment</a:t>
            </a:r>
            <a:r>
              <a:rPr lang="en-US" sz="1200" b="0" i="0" kern="120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a:solidFill>
                  <a:schemeClr val="tx1"/>
                </a:solidFill>
                <a:effectLst/>
                <a:latin typeface="+mn-lt"/>
                <a:ea typeface="+mn-ea"/>
                <a:cs typeface="+mn-cs"/>
              </a:rPr>
              <a:t>Actionable recommendations</a:t>
            </a:r>
            <a:r>
              <a:rPr lang="en-US" sz="1200" b="0" i="0" kern="120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a:solidFill>
                  <a:schemeClr val="tx1"/>
                </a:solidFill>
                <a:effectLst/>
                <a:latin typeface="+mn-lt"/>
                <a:ea typeface="+mn-ea"/>
                <a:cs typeface="+mn-cs"/>
              </a:rPr>
              <a:t>Prioritized alerts and incidents</a:t>
            </a:r>
            <a:r>
              <a:rPr lang="en-US" sz="1200" b="0" i="0" kern="1200">
                <a:solidFill>
                  <a:schemeClr val="tx1"/>
                </a:solidFill>
                <a:effectLst/>
                <a:latin typeface="+mn-lt"/>
                <a:ea typeface="+mn-ea"/>
                <a:cs typeface="+mn-cs"/>
              </a:rPr>
              <a:t> - Focus on the most critical threats first with prioritized security alerts and incidents.</a:t>
            </a:r>
          </a:p>
          <a:p>
            <a:r>
              <a:rPr lang="en-US" sz="1200" b="1" i="0" kern="1200">
                <a:solidFill>
                  <a:schemeClr val="tx1"/>
                </a:solidFill>
                <a:effectLst/>
                <a:latin typeface="+mn-lt"/>
                <a:ea typeface="+mn-ea"/>
                <a:cs typeface="+mn-cs"/>
              </a:rPr>
              <a:t>Advanced cloud defenses</a:t>
            </a:r>
            <a:r>
              <a:rPr lang="en-US" sz="1200" b="0" i="0" kern="120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a:solidFill>
                  <a:schemeClr val="tx1"/>
                </a:solidFill>
                <a:effectLst/>
                <a:latin typeface="+mn-lt"/>
                <a:ea typeface="+mn-ea"/>
                <a:cs typeface="+mn-cs"/>
              </a:rPr>
              <a:t>Integrated security solutions</a:t>
            </a:r>
            <a:r>
              <a:rPr lang="en-US" sz="1200" b="0" i="0" kern="1200">
                <a:solidFill>
                  <a:schemeClr val="tx1"/>
                </a:solidFill>
                <a:effectLst/>
                <a:latin typeface="+mn-lt"/>
                <a:ea typeface="+mn-ea"/>
                <a:cs typeface="+mn-cs"/>
              </a:rPr>
              <a:t> - Collect, search, and analyze security data from a variety of sources, including connected partner solutions.</a:t>
            </a:r>
          </a:p>
          <a:p>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a:solidFill>
                <a:schemeClr val="tx1"/>
              </a:solidFill>
            </a:endParaRPr>
          </a:p>
          <a:p>
            <a:r>
              <a:rPr lang="en-US" sz="120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a:solidFill>
                <a:schemeClr val="tx1"/>
              </a:solidFill>
            </a:endParaRPr>
          </a:p>
          <a:p>
            <a:r>
              <a:rPr lang="en-US" sz="120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a:solidFill>
                <a:schemeClr val="tx1"/>
              </a:solidFill>
            </a:endParaRPr>
          </a:p>
          <a:p>
            <a:pPr marL="0" indent="0">
              <a:buNone/>
            </a:pPr>
            <a:r>
              <a:rPr lang="en-US" sz="1200">
                <a:solidFill>
                  <a:schemeClr val="tx1"/>
                </a:solidFill>
              </a:rPr>
              <a:t>***Not really for identifying and inventory but… </a:t>
            </a:r>
          </a:p>
          <a:p>
            <a:r>
              <a:rPr lang="en-US" sz="120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ts val="338"/>
              </a:spcAft>
              <a:buClrTx/>
              <a:buSzTx/>
              <a:buFontTx/>
              <a:buNone/>
              <a:tabLst/>
              <a:defRPr/>
            </a:pPr>
            <a:r>
              <a:rPr lang="en-US" sz="800" kern="1200">
                <a:solidFill>
                  <a:schemeClr val="tx1"/>
                </a:solidFill>
                <a:effectLst/>
                <a:latin typeface="Segoe UI Light" pitchFamily="34" charset="0"/>
                <a:ea typeface="MS PGothic" panose="020B0600070205080204" pitchFamily="34" charset="-128"/>
                <a:cs typeface="MS PGothic" charset="0"/>
              </a:rPr>
              <a:t>If you’re running Windows Server or SQL Server 2008 or 2008 R2, these versions are reaching the end of their </a:t>
            </a:r>
            <a:r>
              <a:rPr lang="en-US" sz="800" u="sng" kern="1200">
                <a:solidFill>
                  <a:schemeClr val="tx1"/>
                </a:solidFill>
                <a:effectLst/>
                <a:latin typeface="Segoe UI Light" pitchFamily="34" charset="0"/>
                <a:ea typeface="MS PGothic" panose="020B0600070205080204" pitchFamily="34" charset="-128"/>
                <a:cs typeface="MS PGothic" charset="0"/>
                <a:hlinkClick r:id="rId3"/>
              </a:rPr>
              <a:t>support lifecycle</a:t>
            </a:r>
            <a:r>
              <a:rPr lang="en-US" sz="800" kern="1200">
                <a:solidFill>
                  <a:schemeClr val="tx1"/>
                </a:solidFill>
                <a:effectLst/>
                <a:latin typeface="Segoe UI Light" pitchFamily="34" charset="0"/>
                <a:ea typeface="MS PGothic" panose="020B0600070205080204" pitchFamily="34" charset="-128"/>
                <a:cs typeface="MS PGothic" charset="0"/>
              </a:rPr>
              <a:t>. Each version is backed by a minimum of 10 years of support (5 years for Mainstream Support and 5 years for Extended Support) including regular </a:t>
            </a:r>
            <a:r>
              <a:rPr lang="en-US" sz="800" u="sng" kern="1200">
                <a:solidFill>
                  <a:schemeClr val="tx1"/>
                </a:solidFill>
                <a:effectLst/>
                <a:latin typeface="Segoe UI Light" pitchFamily="34" charset="0"/>
                <a:ea typeface="MS PGothic" panose="020B0600070205080204" pitchFamily="34" charset="-128"/>
                <a:cs typeface="MS PGothic" charset="0"/>
                <a:hlinkClick r:id="rId4"/>
              </a:rPr>
              <a:t>security updates</a:t>
            </a:r>
            <a:r>
              <a:rPr lang="en-US" sz="800" kern="1200">
                <a:solidFill>
                  <a:schemeClr val="tx1"/>
                </a:solidFill>
                <a:effectLst/>
                <a:latin typeface="Segoe UI Light" pitchFamily="34" charset="0"/>
                <a:ea typeface="MS PGothic" panose="020B0600070205080204" pitchFamily="34" charset="-128"/>
                <a:cs typeface="MS PGothic" charset="0"/>
              </a:rPr>
              <a:t>. End of support means the end of security updates, which can cause security and compliance issues and put applications and business at risk. We recommend upgrading to current versions for the most advanced security, performance, and innovation. To help customers that can’t get it all upgraded by the deadline, new options  help you protect applications and data during the upgrade transition. </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800" kern="1200">
              <a:solidFill>
                <a:schemeClr val="tx1"/>
              </a:solidFill>
              <a:effectLst/>
              <a:latin typeface="Segoe UI Light" pitchFamily="34" charset="0"/>
              <a:ea typeface="MS PGothic" panose="020B0600070205080204" pitchFamily="34" charset="-128"/>
              <a:cs typeface="MS PGothic" charset="0"/>
            </a:endParaRPr>
          </a:p>
          <a:p>
            <a:pPr>
              <a:defRPr/>
            </a:pPr>
            <a:r>
              <a:rPr lang="en-US" kern="1200">
                <a:effectLst/>
                <a:latin typeface="Segoe UI Light" pitchFamily="34" charset="0"/>
                <a:ea typeface="MS PGothic" panose="020B0600070205080204" pitchFamily="34" charset="-128"/>
                <a:cs typeface="MS PGothic" charset="0"/>
              </a:rPr>
              <a:t>Here are a few examples of security updates Microsoft has released recently to </a:t>
            </a:r>
            <a:r>
              <a:rPr lang="en-US" b="0" i="0" u="none" strike="noStrike" kern="1200">
                <a:effectLst/>
                <a:latin typeface="Segoe UI Light" pitchFamily="34" charset="0"/>
                <a:ea typeface="MS PGothic" panose="020B0600070205080204" pitchFamily="34" charset="-128"/>
                <a:cs typeface="MS PGothic" charset="0"/>
              </a:rPr>
              <a:t>address vulnerabilities exploited by attacks.</a:t>
            </a:r>
            <a:r>
              <a:rPr lang="en-US">
                <a:cs typeface="Segoe UI Light"/>
              </a:rPr>
              <a:t> More information is here </a:t>
            </a:r>
            <a:r>
              <a:rPr lang="en-US"/>
              <a:t> </a:t>
            </a:r>
            <a:r>
              <a:rPr lang="en-US" u="sng"/>
              <a:t>https://portal.msrc.microsoft.com</a:t>
            </a:r>
            <a:endParaRPr lang="en-US" b="0" i="0" u="sng" strike="noStrike" kern="1200">
              <a:cs typeface="Segoe UI Light"/>
            </a:endParaRPr>
          </a:p>
          <a:p>
            <a:endParaRPr lang="en-US"/>
          </a:p>
          <a:p>
            <a:r>
              <a:rPr lang="en-US"/>
              <a:t>More info on WannaCrypt</a:t>
            </a: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800" u="sng">
                <a:effectLst/>
                <a:hlinkClick r:id="rId5"/>
              </a:rPr>
              <a:t>https://blogs.technet.microsoft.com/</a:t>
            </a:r>
            <a:r>
              <a:rPr lang="en-US" sz="800" u="sng" err="1">
                <a:effectLst/>
                <a:hlinkClick r:id="rId5"/>
              </a:rPr>
              <a:t>msrc</a:t>
            </a:r>
            <a:r>
              <a:rPr lang="en-US" sz="800" u="sng">
                <a:effectLst/>
                <a:hlinkClick r:id="rId5"/>
              </a:rPr>
              <a:t>/2017/05/12/customer-guidance-for-wannacrypt-attacks/</a:t>
            </a:r>
            <a:r>
              <a:rPr lang="en-US" sz="800">
                <a:effectLst/>
              </a:rPr>
              <a:t> </a:t>
            </a:r>
            <a:endParaRPr lang="en-US" sz="800">
              <a:effectLst/>
              <a:latin typeface="Calibri" panose="020F0502020204030204" pitchFamily="34" charset="0"/>
              <a:ea typeface="Calibri" panose="020F0502020204030204" pitchFamily="34" charset="0"/>
            </a:endParaRPr>
          </a:p>
          <a:p>
            <a:endParaRPr lang="en-US"/>
          </a:p>
          <a:p>
            <a:r>
              <a:rPr lang="en-US"/>
              <a:t>More info on Meltdown/</a:t>
            </a:r>
            <a:r>
              <a:rPr lang="en-US" err="1"/>
              <a:t>Spectre</a:t>
            </a:r>
            <a:endParaRPr lang="en-US"/>
          </a:p>
          <a:p>
            <a:pPr rtl="0" eaLnBrk="1" fontAlgn="t" latinLnBrk="0" hangingPunct="1"/>
            <a:r>
              <a:rPr lang="en-US" sz="800" b="0" i="0" u="none" strike="noStrike" kern="1200">
                <a:solidFill>
                  <a:schemeClr val="tx1"/>
                </a:solidFill>
                <a:effectLst/>
                <a:latin typeface="Segoe UI Light" pitchFamily="34" charset="0"/>
                <a:ea typeface="MS PGothic" panose="020B0600070205080204" pitchFamily="34" charset="-128"/>
                <a:cs typeface="MS PGothic" charset="0"/>
              </a:rPr>
              <a:t> </a:t>
            </a:r>
            <a:r>
              <a:rPr lang="en-US" sz="800" b="0" i="0" u="sng" strike="noStrike" kern="1200">
                <a:solidFill>
                  <a:schemeClr val="tx1"/>
                </a:solidFill>
                <a:effectLst/>
                <a:latin typeface="Segoe UI Light" pitchFamily="34" charset="0"/>
                <a:ea typeface="MS PGothic" panose="020B0600070205080204" pitchFamily="34" charset="-128"/>
                <a:cs typeface="MS PGothic" charset="0"/>
                <a:hlinkClick r:id="rId6"/>
              </a:rPr>
              <a:t>https://portal.msrc.microsoft.com/en-US/security-guidance/advisory/ADV180002</a:t>
            </a:r>
            <a:r>
              <a:rPr lang="en-US" sz="800" b="0" i="0" u="none" strike="noStrike" kern="1200">
                <a:solidFill>
                  <a:schemeClr val="tx1"/>
                </a:solidFill>
                <a:effectLst/>
                <a:latin typeface="Segoe UI Light" pitchFamily="34" charset="0"/>
                <a:ea typeface="MS PGothic" panose="020B0600070205080204" pitchFamily="34" charset="-128"/>
                <a:cs typeface="MS PGothic" charset="0"/>
              </a:rPr>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3F565A-DA72-42CA-94BA-69F4CC5335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11/12/2018 8:24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9418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pleased to announce new options to keep workloads protected if you can’t get it all upgraded in time for the deadline. </a:t>
            </a:r>
          </a:p>
          <a:p>
            <a:endParaRPr lang="en-US"/>
          </a:p>
          <a:p>
            <a:r>
              <a:rPr lang="en-US"/>
              <a:t>In Azure:</a:t>
            </a:r>
          </a:p>
          <a:p>
            <a:r>
              <a:rPr lang="en-US"/>
              <a:t>If Azure is your destination, you can simply migrate apps running on 2008/2008 R2 as is – and get three more years of security updates for free. This buys you more time to work on upgrading or modernizing your applications in the cloud. </a:t>
            </a:r>
          </a:p>
          <a:p>
            <a:endParaRPr lang="en-US"/>
          </a:p>
          <a:p>
            <a:r>
              <a:rPr lang="en-US"/>
              <a:t>Many apps are tied to data, so we will also offer 3 years of free Extended Security Updates for SQL Server 2008/2008 R2 running in Azure VMs. Or, even better, migrate to Azure SQL Database Managed Instance for a version-free option that will make this your last end-of-support transition.</a:t>
            </a:r>
          </a:p>
          <a:p>
            <a:endParaRPr lang="en-US"/>
          </a:p>
          <a:p>
            <a:r>
              <a:rPr lang="en-US"/>
              <a:t>On-premises:</a:t>
            </a:r>
          </a:p>
          <a:p>
            <a:r>
              <a:rPr lang="en-US"/>
              <a:t>We recommend upgrading to the most current versions of Windows Server and SQL Server. If you cannot meet the deadline, you can buy Extended Security Updates to keep the remaining servers protected until you get them upgraded.</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206B87-2AFC-47DA-91A7-270E07D18E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004690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067D2877-517E-4BC4-87E8-E010AB92BD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510F35B2-C81D-45A3-85D6-6B2F3307734C}"/>
              </a:ext>
            </a:extLst>
          </p:cNvPr>
          <p:cNvSpPr>
            <a:spLocks noGrp="1"/>
          </p:cNvSpPr>
          <p:nvPr>
            <p:ph type="body" idx="1"/>
          </p:nvPr>
        </p:nvSpPr>
        <p:spPr/>
        <p:txBody>
          <a:bodyPr/>
          <a:lstStyle/>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 Organizations have options. Each is worth exploring and you may use multiple options to move workloads from SQL Server and Windows Server 2008, depending on the workload.</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Do you want to keep the workload on-premises or move to the cloud?</a:t>
            </a: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Can you upgrade the operating system or do you 100% need to stay on SQL Server and Windows Server 2008?</a:t>
            </a:r>
          </a:p>
          <a:p>
            <a:pPr marL="171450" indent="-171450" rtl="0" fontAlgn="base">
              <a:buFont typeface="Arial" panose="020B0604020202020204" pitchFamily="34" charset="0"/>
              <a:buChar cha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Do you want rebuild the application using new app patterns with Azure PaaS – or simply  containerize to lift and shift with minimal code changes?</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Otherwise, you can choose to:</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Move to Azure by choosing to Rehost OR Refactor, Rearchitect or Rebuild your workload or app. OR Upgrade on-premises to the latest version of Windows Server.</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#1&gt;&gt;</a:t>
            </a:r>
          </a:p>
          <a:p>
            <a:pPr rtl="0" fontAlgn="base"/>
            <a:r>
              <a:rPr lang="en-US" sz="900" b="1" i="0" u="none" strike="noStrike" kern="1200">
                <a:solidFill>
                  <a:schemeClr val="tx1"/>
                </a:solidFill>
                <a:effectLst/>
                <a:latin typeface="Segoe UI Light" pitchFamily="34" charset="0"/>
                <a:ea typeface="MS PGothic" panose="020B0600070205080204" pitchFamily="34" charset="-128"/>
                <a:cs typeface="Segoe UI" panose="020B0502040204020203" pitchFamily="34" charset="0"/>
              </a:rPr>
              <a:t>M</a:t>
            </a:r>
            <a:r>
              <a:rPr lang="en-US" sz="900" b="1">
                <a:gradFill>
                  <a:gsLst>
                    <a:gs pos="0">
                      <a:schemeClr val="tx2"/>
                    </a:gs>
                    <a:gs pos="100000">
                      <a:schemeClr val="tx2"/>
                    </a:gs>
                  </a:gsLst>
                  <a:lin ang="5400000" scaled="1"/>
                </a:gradFill>
                <a:latin typeface="Segoe UI Semibold"/>
                <a:ea typeface="Segoe UI" panose="020B0502040204020203" pitchFamily="34" charset="0"/>
                <a:cs typeface="Segoe UI" panose="020B0502040204020203" pitchFamily="34" charset="0"/>
              </a:rPr>
              <a:t>igrate your applications to Azure VMs and </a:t>
            </a:r>
            <a:r>
              <a:rPr lang="en-US" sz="900" b="1">
                <a:gradFill>
                  <a:gsLst>
                    <a:gs pos="0">
                      <a:schemeClr val="tx2"/>
                    </a:gs>
                    <a:gs pos="100000">
                      <a:schemeClr val="tx2"/>
                    </a:gs>
                  </a:gsLst>
                </a:gradFill>
                <a:latin typeface="Segoe UI Semilight"/>
                <a:ea typeface="Segoe UI" panose="020B0502040204020203" pitchFamily="34" charset="0"/>
                <a:cs typeface="Segoe UI Semilight"/>
              </a:rPr>
              <a:t>y</a:t>
            </a:r>
            <a:r>
              <a:rPr lang="en-US" sz="900" b="1">
                <a:gradFill>
                  <a:gsLst>
                    <a:gs pos="0">
                      <a:schemeClr val="tx2"/>
                    </a:gs>
                    <a:gs pos="100000">
                      <a:schemeClr val="tx2"/>
                    </a:gs>
                  </a:gsLst>
                </a:gradFill>
                <a:latin typeface="Segoe UI Semilight"/>
                <a:cs typeface="Segoe UI Semilight"/>
              </a:rPr>
              <a:t>ou can get: </a:t>
            </a:r>
            <a:endParaRPr lang="en-US" sz="900" b="1">
              <a:gradFill>
                <a:gsLst>
                  <a:gs pos="0">
                    <a:schemeClr val="tx2"/>
                  </a:gs>
                  <a:gs pos="100000">
                    <a:schemeClr val="tx2"/>
                  </a:gs>
                </a:gsLst>
                <a:lin ang="5400000" scaled="1"/>
              </a:gradFill>
              <a:latin typeface="Segoe UI Semibold"/>
              <a:ea typeface="Segoe UI" panose="020B0502040204020203" pitchFamily="34" charset="0"/>
              <a:cs typeface="Segoe UI" panose="020B0502040204020203" pitchFamily="34" charset="0"/>
            </a:endParaRP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cs typeface="Segoe UI Semilight"/>
              </a:rPr>
              <a:t>3 more years of Extended Security Updates for Windows Server 2008 and 2008 R2 at no additional charge, above standard VM prices </a:t>
            </a:r>
          </a:p>
          <a:p>
            <a:pPr>
              <a:lnSpc>
                <a:spcPct val="105000"/>
              </a:lnSpc>
              <a:spcBef>
                <a:spcPts val="1200"/>
              </a:spcBef>
            </a:pPr>
            <a:endParaRPr lang="en-US" sz="900">
              <a:gradFill>
                <a:gsLst>
                  <a:gs pos="0">
                    <a:schemeClr val="tx2"/>
                  </a:gs>
                  <a:gs pos="100000">
                    <a:schemeClr val="tx2"/>
                  </a:gs>
                </a:gsLst>
              </a:gradFill>
              <a:latin typeface="Segoe UI Semibold"/>
              <a:ea typeface="Segoe UI" panose="020B0502040204020203" pitchFamily="34" charset="0"/>
              <a:cs typeface="Segoe UI" panose="020B0502040204020203" pitchFamily="34" charset="0"/>
            </a:endParaRPr>
          </a:p>
          <a:p>
            <a:pPr>
              <a:lnSpc>
                <a:spcPct val="105000"/>
              </a:lnSpc>
              <a:spcBef>
                <a:spcPts val="1200"/>
              </a:spcBef>
            </a:pPr>
            <a:r>
              <a:rPr lang="en-US" sz="900" b="1">
                <a:gradFill>
                  <a:gsLst>
                    <a:gs pos="0">
                      <a:schemeClr val="tx2"/>
                    </a:gs>
                    <a:gs pos="100000">
                      <a:schemeClr val="tx2"/>
                    </a:gs>
                  </a:gsLst>
                </a:gradFill>
                <a:latin typeface="Segoe UI Semibold"/>
                <a:ea typeface="Segoe UI" panose="020B0502040204020203" pitchFamily="34" charset="0"/>
                <a:cs typeface="Segoe UI" panose="020B0502040204020203" pitchFamily="34" charset="0"/>
              </a:rPr>
              <a:t>Migrate your data to SQL managed instances or VMs and you can get: </a:t>
            </a: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ea typeface="Segoe UI" panose="020B0502040204020203" pitchFamily="34" charset="0"/>
                <a:cs typeface="Segoe UI Semilight"/>
              </a:rPr>
              <a:t>A version-free option of Azure SQL Database Managed Instances </a:t>
            </a: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ea typeface="Segoe UI" panose="020B0502040204020203" pitchFamily="34" charset="0"/>
                <a:cs typeface="Segoe UI Semilight"/>
              </a:rPr>
              <a:t>3 more years of Extended Security Updates for SQL Server 2008 or 2008 R2 at no additional charge</a:t>
            </a:r>
          </a:p>
          <a:p>
            <a:pPr marL="228600" indent="-228600">
              <a:lnSpc>
                <a:spcPct val="105000"/>
              </a:lnSpc>
              <a:spcBef>
                <a:spcPts val="300"/>
              </a:spcBef>
              <a:buFont typeface="Arial" panose="020B0604020202020204" pitchFamily="34" charset="0"/>
              <a:buChar char="•"/>
            </a:pPr>
            <a:r>
              <a:rPr lang="en-US" sz="900">
                <a:gradFill>
                  <a:gsLst>
                    <a:gs pos="0">
                      <a:schemeClr val="tx2"/>
                    </a:gs>
                    <a:gs pos="100000">
                      <a:schemeClr val="tx2"/>
                    </a:gs>
                  </a:gsLst>
                </a:gradFill>
                <a:latin typeface="Segoe UI Semilight"/>
                <a:ea typeface="Segoe UI" panose="020B0502040204020203" pitchFamily="34" charset="0"/>
                <a:cs typeface="Segoe UI Semilight"/>
              </a:rPr>
              <a:t>  </a:t>
            </a:r>
          </a:p>
          <a:p>
            <a:pPr marL="0" marR="0" lvl="0" indent="0" algn="l" defTabSz="914400" rtl="0" eaLnBrk="1" fontAlgn="auto" latinLnBrk="0" hangingPunct="1">
              <a:lnSpc>
                <a:spcPct val="105000"/>
              </a:lnSpc>
              <a:spcBef>
                <a:spcPts val="300"/>
              </a:spcBef>
              <a:spcAft>
                <a:spcPts val="0"/>
              </a:spcAft>
              <a:buClrTx/>
              <a:buSzTx/>
              <a:buFont typeface="Arial" panose="020B0604020202020204" pitchFamily="34" charset="0"/>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#2&gt;&gt;</a:t>
            </a: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marL="0" indent="0">
              <a:lnSpc>
                <a:spcPct val="105000"/>
              </a:lnSpc>
              <a:spcBef>
                <a:spcPts val="300"/>
              </a:spcBef>
              <a:buFont typeface="Arial" panose="020B0604020202020204" pitchFamily="34" charset="0"/>
              <a:buNone/>
            </a:pPr>
            <a:r>
              <a:rPr lang="en-US" sz="900" b="1">
                <a:gradFill>
                  <a:gsLst>
                    <a:gs pos="0">
                      <a:schemeClr val="tx2"/>
                    </a:gs>
                    <a:gs pos="100000">
                      <a:schemeClr val="tx2"/>
                    </a:gs>
                  </a:gsLst>
                </a:gradFill>
                <a:latin typeface="Segoe UI Semilight"/>
                <a:ea typeface="Segoe UI" panose="020B0502040204020203" pitchFamily="34" charset="0"/>
                <a:cs typeface="Segoe UI Semilight"/>
              </a:rPr>
              <a:t>OR take advantage of the Azure Hybrid Benefit: </a:t>
            </a:r>
          </a:p>
          <a:p>
            <a:pPr marL="0" marR="0" lvl="0" indent="0" algn="l" defTabSz="914367" rtl="0" eaLnBrk="1" fontAlgn="auto" latinLnBrk="0" hangingPunct="1">
              <a:lnSpc>
                <a:spcPct val="100000"/>
              </a:lnSpc>
              <a:spcBef>
                <a:spcPct val="0"/>
              </a:spcBef>
              <a:spcAft>
                <a:spcPts val="588"/>
              </a:spcAft>
              <a:buClrTx/>
              <a:buSzTx/>
              <a:buFontTx/>
              <a:buNone/>
              <a:tabLst/>
              <a:defRPr/>
            </a:pPr>
            <a:r>
              <a:rPr lang="en-US" sz="900" kern="1200" noProof="0">
                <a:gradFill>
                  <a:gsLst>
                    <a:gs pos="0">
                      <a:schemeClr val="tx2"/>
                    </a:gs>
                    <a:gs pos="100000">
                      <a:schemeClr val="tx2"/>
                    </a:gs>
                  </a:gsLst>
                </a:gradFill>
                <a:latin typeface="Segoe UI Semilight"/>
                <a:ea typeface="+mn-ea"/>
                <a:cs typeface="Segoe UI Semilight"/>
              </a:rPr>
              <a:t>The Azure Hybrid Benefit can help you save 55%* for SQL Server and up to 49%** for Windows Server by using your on-premises licenses (vs. pay-as-you-use). Also, the Azure Hybrid Benefit and Azure Reserved Instances can help you save up to  67%*** for Windows Server VMs (compared to AWS). </a:t>
            </a:r>
          </a:p>
          <a:p>
            <a:pPr marL="0" indent="0">
              <a:lnSpc>
                <a:spcPct val="105000"/>
              </a:lnSpc>
              <a:spcBef>
                <a:spcPts val="300"/>
              </a:spcBef>
              <a:buFont typeface="Arial" panose="020B0604020202020204" pitchFamily="34" charset="0"/>
              <a:buNone/>
            </a:pP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a:lnSpc>
                <a:spcPct val="105000"/>
              </a:lnSpc>
              <a:spcBef>
                <a:spcPts val="1200"/>
              </a:spcBef>
            </a:pPr>
            <a:r>
              <a:rPr lang="en-US" sz="900">
                <a:gradFill>
                  <a:gsLst>
                    <a:gs pos="0">
                      <a:schemeClr val="tx2"/>
                    </a:gs>
                    <a:gs pos="100000">
                      <a:schemeClr val="tx2"/>
                    </a:gs>
                  </a:gsLst>
                </a:gradFill>
                <a:latin typeface="Segoe UI Semibold"/>
                <a:ea typeface="Segoe UI" panose="020B0502040204020203" pitchFamily="34" charset="0"/>
                <a:cs typeface="Segoe UI" panose="020B0502040204020203" pitchFamily="34" charset="0"/>
              </a:rPr>
              <a:t>Then, modernize when you are ready by upgrading in Azure or transform apps and data with Azure services. </a:t>
            </a:r>
          </a:p>
          <a:p>
            <a:pPr marL="0" marR="0" lvl="0" indent="0" algn="l" defTabSz="914400" rtl="0" eaLnBrk="1" fontAlgn="auto" latinLnBrk="0" hangingPunct="1">
              <a:lnSpc>
                <a:spcPct val="105000"/>
              </a:lnSpc>
              <a:spcBef>
                <a:spcPts val="1200"/>
              </a:spcBef>
              <a:spcAft>
                <a:spcPts val="0"/>
              </a:spcAft>
              <a:buClrTx/>
              <a:buSzTx/>
              <a:buFontTx/>
              <a:buNone/>
              <a:tabLst/>
              <a:defRPr/>
            </a:pPr>
            <a:endParaRPr lang="en-US" sz="900" b="1"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&lt;&lt;slide build #3&gt;&gt;</a:t>
            </a:r>
            <a:endParaRPr lang="en-US" sz="900">
              <a:gradFill>
                <a:gsLst>
                  <a:gs pos="0">
                    <a:schemeClr val="tx2"/>
                  </a:gs>
                  <a:gs pos="100000">
                    <a:schemeClr val="tx2"/>
                  </a:gs>
                </a:gsLst>
              </a:gradFill>
              <a:latin typeface="Segoe UI Semilight"/>
              <a:ea typeface="Segoe UI" panose="020B0502040204020203" pitchFamily="34" charset="0"/>
              <a:cs typeface="Segoe UI Semilight"/>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1"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1" i="0" u="none" strike="noStrike" kern="1200">
                <a:solidFill>
                  <a:schemeClr val="tx1"/>
                </a:solidFill>
                <a:effectLst/>
                <a:latin typeface="Segoe UI Light" pitchFamily="34" charset="0"/>
                <a:ea typeface="MS PGothic" panose="020B0600070205080204" pitchFamily="34" charset="-128"/>
                <a:cs typeface="MS PGothic" charset="0"/>
              </a:rPr>
              <a:t>If you chose to upgrade on-premises to </a:t>
            </a:r>
            <a:r>
              <a:rPr lang="en-US" sz="900" b="1" u="none">
                <a:gradFill>
                  <a:gsLst>
                    <a:gs pos="0">
                      <a:schemeClr val="tx2"/>
                    </a:gs>
                    <a:gs pos="100000">
                      <a:schemeClr val="tx2"/>
                    </a:gs>
                  </a:gsLst>
                </a:gradFill>
                <a:latin typeface="Segoe UI Semilight"/>
                <a:cs typeface="Segoe UI Semilight"/>
              </a:rPr>
              <a:t>Windows Server 2016 or 2019 and SQL Server 2017 you can leverage the security updates you need. More on that later. </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900" b="1" u="none">
              <a:gradFill>
                <a:gsLst>
                  <a:gs pos="0">
                    <a:schemeClr val="tx2"/>
                  </a:gs>
                  <a:gs pos="100000">
                    <a:schemeClr val="tx2"/>
                  </a:gs>
                </a:gsLst>
              </a:gradFill>
              <a:latin typeface="Segoe UI Semilight"/>
              <a:cs typeface="Segoe UI Semilight"/>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Light" pitchFamily="34" charset="0"/>
                <a:ea typeface="MS PGothic" panose="020B0600070205080204" pitchFamily="34" charset="-128"/>
                <a:cs typeface="MS PGothic" charset="0"/>
              </a:rPr>
              <a:t>If you must stay on Windows Server 2008. You ha </a:t>
            </a:r>
            <a:r>
              <a:rPr lang="en-US" sz="900" b="0" i="0" u="none" strike="noStrike" kern="1200" err="1">
                <a:solidFill>
                  <a:schemeClr val="tx1"/>
                </a:solidFill>
                <a:effectLst/>
                <a:latin typeface="Segoe UI Light" pitchFamily="34" charset="0"/>
                <a:ea typeface="MS PGothic" panose="020B0600070205080204" pitchFamily="34" charset="-128"/>
                <a:cs typeface="MS PGothic" charset="0"/>
              </a:rPr>
              <a:t>ve</a:t>
            </a:r>
            <a:r>
              <a:rPr lang="en-US" sz="900" b="0" i="0" u="none" strike="noStrike" kern="1200">
                <a:solidFill>
                  <a:schemeClr val="tx1"/>
                </a:solidFill>
                <a:effectLst/>
                <a:latin typeface="Segoe UI Light" pitchFamily="34" charset="0"/>
                <a:ea typeface="MS PGothic" panose="020B0600070205080204" pitchFamily="34" charset="-128"/>
                <a:cs typeface="MS PGothic" charset="0"/>
              </a:rPr>
              <a:t> the option to b</a:t>
            </a:r>
            <a:r>
              <a:rPr lang="en-US" sz="900">
                <a:gradFill>
                  <a:gsLst>
                    <a:gs pos="0">
                      <a:schemeClr val="tx2"/>
                    </a:gs>
                    <a:gs pos="100000">
                      <a:schemeClr val="tx2"/>
                    </a:gs>
                  </a:gsLst>
                </a:gradFill>
                <a:latin typeface="Segoe UI Semilight"/>
                <a:cs typeface="Segoe UI Semilight"/>
              </a:rPr>
              <a:t>uy Extended Security Updates to get 3 more years of security updates for Windows Server and SQL Server 2008 or 2008 R2. Then, upgrade when you are ready. </a:t>
            </a: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*Pay a reduced rate on </a:t>
            </a:r>
            <a:r>
              <a:rPr kumimoji="0" lang="en-US" sz="900" b="0" i="0" u="none" strike="noStrike" kern="1200" cap="none" spc="0" normalizeH="0" baseline="0" noProof="0" err="1">
                <a:ln>
                  <a:noFill/>
                </a:ln>
                <a:solidFill>
                  <a:srgbClr val="505050"/>
                </a:solidFill>
                <a:effectLst/>
                <a:uLnTx/>
                <a:uFillTx/>
                <a:latin typeface="Segoe UI Semilight"/>
                <a:ea typeface="+mn-ea"/>
                <a:cs typeface="+mn-cs"/>
              </a:rPr>
              <a:t>vCore</a:t>
            </a:r>
            <a:r>
              <a:rPr kumimoji="0" lang="en-US" sz="900" b="0" i="0" u="none" strike="noStrike" kern="1200" cap="none" spc="0" normalizeH="0" baseline="0" noProof="0">
                <a:ln>
                  <a:noFill/>
                </a:ln>
                <a:solidFill>
                  <a:srgbClr val="505050"/>
                </a:solidFill>
                <a:effectLst/>
                <a:uLnTx/>
                <a:uFillTx/>
                <a:latin typeface="Segoe UI Semilight"/>
                <a:ea typeface="+mn-ea"/>
                <a:cs typeface="+mn-cs"/>
              </a:rPr>
              <a:t>-based options and save in highly-virtualized scenarios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***AWS r4.xlarge, Windows, US West (Oregon) convertible 3-year Term, all upfront vs. Azure E4 v3, Windows, West US 2, 3 Year Reserved with Azure Hybrid Benefit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505050"/>
                </a:solidFill>
                <a:effectLst/>
                <a:uLnTx/>
                <a:uFillTx/>
                <a:latin typeface="Segoe UI Semilight"/>
                <a:ea typeface="+mn-ea"/>
                <a:cs typeface="+mn-cs"/>
              </a:rPr>
              <a:t>**Pay a basic compute rate for your Windows Server VMs in Azure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Semilight"/>
              <a:ea typeface="+mn-ea"/>
              <a:cs typeface="+mn-cs"/>
            </a:endParaRPr>
          </a:p>
          <a:p>
            <a:pPr rtl="0" fontAlgn="base"/>
            <a:endParaRPr lang="en-US" sz="900" b="0" i="0" u="none" strike="noStrike" kern="1200">
              <a:solidFill>
                <a:schemeClr val="tx1"/>
              </a:solidFill>
              <a:effectLst/>
              <a:latin typeface="Segoe UI Light" pitchFamily="34" charset="0"/>
              <a:ea typeface="MS PGothic" panose="020B0600070205080204" pitchFamily="34" charset="-128"/>
              <a:cs typeface="MS PGothic" charset="0"/>
            </a:endParaRPr>
          </a:p>
        </p:txBody>
      </p:sp>
      <p:sp>
        <p:nvSpPr>
          <p:cNvPr id="54275" name="Header Placeholder 3">
            <a:extLst>
              <a:ext uri="{FF2B5EF4-FFF2-40B4-BE49-F238E27FC236}">
                <a16:creationId xmlns:a16="http://schemas.microsoft.com/office/drawing/2014/main" id="{81B7F024-9E9F-4387-B8FF-2063A15219A9}"/>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59254001-E4A7-4EFE-9C16-FEC3CFA2A800}"/>
              </a:ext>
            </a:extLst>
          </p:cNvPr>
          <p:cNvSpPr>
            <a:spLocks noGrp="1"/>
          </p:cNvSpPr>
          <p:nvPr>
            <p:ph type="ftr" sz="quarter" idx="4"/>
          </p:nvPr>
        </p:nvSpPr>
        <p:spPr>
          <a:xfrm>
            <a:off x="0" y="8831580"/>
            <a:ext cx="6052312" cy="361897"/>
          </a:xfrm>
        </p:spPr>
        <p:txBody>
          <a:bodyPr rtlCol="0"/>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2016 Microsoft Corporation. All rights reserved. MICROSOFT MAKES NO WARRANTIES, EXPRESS, IMPLIED OR STATUTORY, AS TO THE INFORMATION IN THIS PRESENTATION.</a:t>
            </a:r>
          </a:p>
        </p:txBody>
      </p:sp>
      <p:sp>
        <p:nvSpPr>
          <p:cNvPr id="54277" name="Date Placeholder 5">
            <a:extLst>
              <a:ext uri="{FF2B5EF4-FFF2-40B4-BE49-F238E27FC236}">
                <a16:creationId xmlns:a16="http://schemas.microsoft.com/office/drawing/2014/main" id="{F836BBC7-C3E0-47A7-B7C5-94F53BB21B74}"/>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543B99-20AA-4D0C-8F31-99983AA7933D}"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11/12/2018 11:44 AM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54278" name="Slide Number Placeholder 6">
            <a:extLst>
              <a:ext uri="{FF2B5EF4-FFF2-40B4-BE49-F238E27FC236}">
                <a16:creationId xmlns:a16="http://schemas.microsoft.com/office/drawing/2014/main" id="{EB4AD559-6AB8-4ECB-85FF-CC3FB3FF4072}"/>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1700">
                <a:solidFill>
                  <a:schemeClr val="tx1"/>
                </a:solidFill>
                <a:latin typeface="Segoe UI" panose="020B0502040204020203" pitchFamily="34" charset="0"/>
                <a:ea typeface="MS PGothic" panose="020B0600070205080204" pitchFamily="34" charset="-128"/>
              </a:defRPr>
            </a:lvl1pPr>
            <a:lvl2pPr marL="742950" indent="-285750">
              <a:defRPr sz="1700">
                <a:solidFill>
                  <a:schemeClr val="tx1"/>
                </a:solidFill>
                <a:latin typeface="Segoe UI" panose="020B0502040204020203" pitchFamily="34" charset="0"/>
                <a:ea typeface="MS PGothic" panose="020B0600070205080204" pitchFamily="34" charset="-128"/>
              </a:defRPr>
            </a:lvl2pPr>
            <a:lvl3pPr marL="1143000" indent="-228600">
              <a:defRPr sz="1700">
                <a:solidFill>
                  <a:schemeClr val="tx1"/>
                </a:solidFill>
                <a:latin typeface="Segoe UI" panose="020B0502040204020203" pitchFamily="34" charset="0"/>
                <a:ea typeface="MS PGothic" panose="020B0600070205080204" pitchFamily="34" charset="-128"/>
              </a:defRPr>
            </a:lvl3pPr>
            <a:lvl4pPr marL="1600200" indent="-228600">
              <a:defRPr sz="1700">
                <a:solidFill>
                  <a:schemeClr val="tx1"/>
                </a:solidFill>
                <a:latin typeface="Segoe UI" panose="020B0502040204020203" pitchFamily="34" charset="0"/>
                <a:ea typeface="MS PGothic" panose="020B0600070205080204" pitchFamily="34" charset="-128"/>
              </a:defRPr>
            </a:lvl4pPr>
            <a:lvl5pPr marL="2057400" indent="-228600">
              <a:defRPr sz="1700">
                <a:solidFill>
                  <a:schemeClr val="tx1"/>
                </a:solidFill>
                <a:latin typeface="Segoe UI" panose="020B0502040204020203" pitchFamily="34" charset="0"/>
                <a:ea typeface="MS PGothic" panose="020B0600070205080204" pitchFamily="34" charset="-128"/>
              </a:defRPr>
            </a:lvl5pPr>
            <a:lvl6pPr marL="25146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99CF8E-ECDA-406B-BC70-186386AFC53B}"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20078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a:solidFill>
                  <a:schemeClr val="tx1"/>
                </a:solidFill>
                <a:effectLst/>
                <a:latin typeface="+mn-lt"/>
                <a:ea typeface="+mn-ea"/>
                <a:cs typeface="+mn-cs"/>
              </a:rPr>
            </a:br>
            <a:r>
              <a:rPr lang="en-US" sz="1200" b="0" kern="120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7677108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11/12/2018 8:24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9624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https://docs.microsoft.com/en-us/azure/migrate/migrate-overview#current-limitations</a:t>
            </a:r>
          </a:p>
          <a:p>
            <a:r>
              <a:rPr lang="en-US"/>
              <a:t>Note that support for Hyper-V is on the roadmap.</a:t>
            </a:r>
          </a:p>
          <a:p>
            <a:r>
              <a:rPr lang="en-US"/>
              <a:t>Hyper-V </a:t>
            </a:r>
          </a:p>
          <a:p>
            <a:r>
              <a:rPr lang="en-US"/>
              <a:t>Partner tools</a:t>
            </a:r>
          </a:p>
          <a:p>
            <a:endParaRPr lang="en-US"/>
          </a:p>
          <a:p>
            <a:endParaRPr lang="en-US"/>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7078C89-E041-DB43-BDBB-27AF9EA0DA4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442859"/>
          </a:xfrm>
          <a:prstGeom prst="rect">
            <a:avLst/>
          </a:prstGeom>
        </p:spPr>
      </p:pic>
      <p:sp>
        <p:nvSpPr>
          <p:cNvPr id="33" name="Title 1"/>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chemeClr val="bg1"/>
                </a:solidFill>
                <a:latin typeface="Rockwell" panose="02060603020205020403" pitchFamily="18" charset="77"/>
                <a:cs typeface="Verdana"/>
              </a:defRPr>
            </a:lvl1pPr>
          </a:lstStyle>
          <a:p>
            <a:r>
              <a:rPr lang="en-US"/>
              <a:t>Click to edit Master title style</a:t>
            </a:r>
          </a:p>
        </p:txBody>
      </p:sp>
      <p:sp>
        <p:nvSpPr>
          <p:cNvPr id="35" name="Subtitle 2"/>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FFFFFF"/>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6" name="Rectangle 5">
            <a:extLst>
              <a:ext uri="{FF2B5EF4-FFF2-40B4-BE49-F238E27FC236}">
                <a16:creationId xmlns:a16="http://schemas.microsoft.com/office/drawing/2014/main" id="{57C27359-514D-DA45-903A-0DE6C4F936B2}"/>
              </a:ext>
            </a:extLst>
          </p:cNvPr>
          <p:cNvSpPr/>
          <p:nvPr userDrawn="1"/>
        </p:nvSpPr>
        <p:spPr>
          <a:xfrm>
            <a:off x="0" y="6294967"/>
            <a:ext cx="12192000" cy="570711"/>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a:extLst>
              <a:ext uri="{FF2B5EF4-FFF2-40B4-BE49-F238E27FC236}">
                <a16:creationId xmlns:a16="http://schemas.microsoft.com/office/drawing/2014/main" id="{EB942E5F-CF8E-5C4E-9AE9-ED7BF4B88D37}"/>
              </a:ext>
            </a:extLst>
          </p:cNvPr>
          <p:cNvSpPr txBox="1"/>
          <p:nvPr userDrawn="1"/>
        </p:nvSpPr>
        <p:spPr>
          <a:xfrm>
            <a:off x="465485" y="6377298"/>
            <a:ext cx="6420324" cy="318100"/>
          </a:xfrm>
          <a:prstGeom prst="rect">
            <a:avLst/>
          </a:prstGeom>
          <a:noFill/>
        </p:spPr>
        <p:txBody>
          <a:bodyPr wrap="square" rtlCol="0">
            <a:spAutoFit/>
          </a:bodyPr>
          <a:lstStyle/>
          <a:p>
            <a:pPr algn="l"/>
            <a:r>
              <a:rPr lang="en-US" sz="1467">
                <a:solidFill>
                  <a:schemeClr val="bg1"/>
                </a:solidFill>
                <a:latin typeface="Verdana"/>
                <a:cs typeface="Verdana"/>
              </a:rPr>
              <a:t>Insight </a:t>
            </a:r>
            <a:r>
              <a:rPr lang="en-US" sz="1467" baseline="0">
                <a:solidFill>
                  <a:schemeClr val="bg1"/>
                </a:solidFill>
                <a:latin typeface="Verdana"/>
                <a:cs typeface="Verdana"/>
              </a:rPr>
              <a:t>Presentation</a:t>
            </a:r>
            <a:endParaRPr lang="en-US" sz="1467">
              <a:solidFill>
                <a:schemeClr val="bg1"/>
              </a:solidFill>
              <a:latin typeface="Verdana"/>
              <a:cs typeface="Verdana"/>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7882" y="360963"/>
            <a:ext cx="2182721" cy="665463"/>
          </a:xfrm>
          <a:prstGeom prst="rect">
            <a:avLst/>
          </a:prstGeom>
        </p:spPr>
      </p:pic>
    </p:spTree>
    <p:extLst>
      <p:ext uri="{BB962C8B-B14F-4D97-AF65-F5344CB8AC3E}">
        <p14:creationId xmlns:p14="http://schemas.microsoft.com/office/powerpoint/2010/main" val="2510350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03DD9-7EA0-9644-947A-ADBEA09C756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9" name="Title 1">
            <a:extLst>
              <a:ext uri="{FF2B5EF4-FFF2-40B4-BE49-F238E27FC236}">
                <a16:creationId xmlns:a16="http://schemas.microsoft.com/office/drawing/2014/main" id="{EA53CC7D-412D-0742-937E-603D058789D3}"/>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20" name="Subtitle 2">
            <a:extLst>
              <a:ext uri="{FF2B5EF4-FFF2-40B4-BE49-F238E27FC236}">
                <a16:creationId xmlns:a16="http://schemas.microsoft.com/office/drawing/2014/main" id="{F7382F2E-279A-9146-923C-626DF1AA0A48}"/>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26" name="TextBox 25">
            <a:extLst>
              <a:ext uri="{FF2B5EF4-FFF2-40B4-BE49-F238E27FC236}">
                <a16:creationId xmlns:a16="http://schemas.microsoft.com/office/drawing/2014/main" id="{40E7FC2B-E056-0243-9342-6203125D500D}"/>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27" name="TextBox 26">
            <a:extLst>
              <a:ext uri="{FF2B5EF4-FFF2-40B4-BE49-F238E27FC236}">
                <a16:creationId xmlns:a16="http://schemas.microsoft.com/office/drawing/2014/main" id="{85F166B4-6AD2-FC4D-8BB3-2F4F5890BA98}"/>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28" name="TextBox 27">
            <a:extLst>
              <a:ext uri="{FF2B5EF4-FFF2-40B4-BE49-F238E27FC236}">
                <a16:creationId xmlns:a16="http://schemas.microsoft.com/office/drawing/2014/main" id="{FAFB8172-A852-0242-9148-2D7EA2B6522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1529690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A166C3-DB6A-8046-AD7F-BFA8A95A193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B808D110-D821-D342-B566-15F119A8B760}"/>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5" name="Subtitle 2">
            <a:extLst>
              <a:ext uri="{FF2B5EF4-FFF2-40B4-BE49-F238E27FC236}">
                <a16:creationId xmlns:a16="http://schemas.microsoft.com/office/drawing/2014/main" id="{0874D13A-3C67-9B40-ACA7-E3D555217C69}"/>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6" name="TextBox 15">
            <a:extLst>
              <a:ext uri="{FF2B5EF4-FFF2-40B4-BE49-F238E27FC236}">
                <a16:creationId xmlns:a16="http://schemas.microsoft.com/office/drawing/2014/main" id="{5D4869AB-8F7F-8D44-949C-3D96F7B8455B}"/>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7" name="TextBox 16">
            <a:extLst>
              <a:ext uri="{FF2B5EF4-FFF2-40B4-BE49-F238E27FC236}">
                <a16:creationId xmlns:a16="http://schemas.microsoft.com/office/drawing/2014/main" id="{DE71F21B-58C1-9540-94ED-AD402A7E70EC}"/>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8" name="TextBox 17">
            <a:extLst>
              <a:ext uri="{FF2B5EF4-FFF2-40B4-BE49-F238E27FC236}">
                <a16:creationId xmlns:a16="http://schemas.microsoft.com/office/drawing/2014/main" id="{B698F118-6B30-D943-AAF2-303B8A00A49E}"/>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3842065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069521-5C1A-9449-A4B2-B54C1676D5D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11236799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49ED6E-7641-ED45-A313-557B1C4352E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4160298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157C2E2-903D-474C-BE84-B9DF7D28C2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630235D-75EC-2B48-AD54-1C7E0E9C2B9C}"/>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12F0CB52-4535-8B4B-A39E-8981289669DF}"/>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3A6BC72A-7A66-EF4E-8FE2-1424699F638C}"/>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BBD1800A-446E-3140-9DA1-A923B584042D}"/>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D2DC3B7E-9E7A-384E-83FD-0E6298083A7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17358206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1756F-A989-7140-A46E-D82F022F76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3057736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1CF24-83C5-A748-9E2C-8629BED836C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2890192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C78321-E302-0E4C-9944-478F0D46883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DA36AD-9FE1-7643-B94A-D2BD5F34E2FE}"/>
              </a:ext>
            </a:extLst>
          </p:cNvPr>
          <p:cNvSpPr>
            <a:spLocks noGrp="1"/>
          </p:cNvSpPr>
          <p:nvPr>
            <p:ph type="ctrTitle"/>
          </p:nvPr>
        </p:nvSpPr>
        <p:spPr>
          <a:xfrm>
            <a:off x="437150" y="4560928"/>
            <a:ext cx="8191036" cy="935267"/>
          </a:xfrm>
          <a:prstGeom prst="rect">
            <a:avLst/>
          </a:prstGeom>
        </p:spPr>
        <p:txBody>
          <a:bodyPr anchor="b" anchorCtr="0">
            <a:noAutofit/>
          </a:bodyPr>
          <a:lstStyle>
            <a:lvl1pPr algn="l">
              <a:defRPr sz="3733">
                <a:solidFill>
                  <a:srgbClr val="C0167A"/>
                </a:solidFill>
                <a:latin typeface="Rockwell" panose="02060603020205020403" pitchFamily="18" charset="77"/>
                <a:cs typeface="Verdana"/>
              </a:defRPr>
            </a:lvl1pPr>
          </a:lstStyle>
          <a:p>
            <a:r>
              <a:rPr lang="en-US"/>
              <a:t>Click to edit Master title style</a:t>
            </a:r>
          </a:p>
        </p:txBody>
      </p:sp>
      <p:sp>
        <p:nvSpPr>
          <p:cNvPr id="14" name="Subtitle 2">
            <a:extLst>
              <a:ext uri="{FF2B5EF4-FFF2-40B4-BE49-F238E27FC236}">
                <a16:creationId xmlns:a16="http://schemas.microsoft.com/office/drawing/2014/main" id="{8B6AA0BA-75CA-3B4A-A0DC-E8FD8B3AB523}"/>
              </a:ext>
            </a:extLst>
          </p:cNvPr>
          <p:cNvSpPr>
            <a:spLocks noGrp="1"/>
          </p:cNvSpPr>
          <p:nvPr>
            <p:ph type="subTitle" idx="1"/>
          </p:nvPr>
        </p:nvSpPr>
        <p:spPr>
          <a:xfrm>
            <a:off x="434223" y="5500765"/>
            <a:ext cx="8191036" cy="715496"/>
          </a:xfrm>
          <a:prstGeom prst="rect">
            <a:avLst/>
          </a:prstGeom>
        </p:spPr>
        <p:txBody>
          <a:bodyPr>
            <a:normAutofit/>
          </a:bodyPr>
          <a:lstStyle>
            <a:lvl1pPr marL="0" indent="0" algn="l">
              <a:buNone/>
              <a:defRPr sz="2133" b="0">
                <a:solidFill>
                  <a:srgbClr val="C0167A"/>
                </a:solidFill>
                <a:latin typeface="Verdana"/>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15" name="TextBox 14">
            <a:extLst>
              <a:ext uri="{FF2B5EF4-FFF2-40B4-BE49-F238E27FC236}">
                <a16:creationId xmlns:a16="http://schemas.microsoft.com/office/drawing/2014/main" id="{D4FB30E4-3620-1D4B-AD91-EFF3E219EFA1}"/>
              </a:ext>
            </a:extLst>
          </p:cNvPr>
          <p:cNvSpPr txBox="1"/>
          <p:nvPr userDrawn="1"/>
        </p:nvSpPr>
        <p:spPr>
          <a:xfrm>
            <a:off x="4301744" y="6477244"/>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16" name="TextBox 15">
            <a:extLst>
              <a:ext uri="{FF2B5EF4-FFF2-40B4-BE49-F238E27FC236}">
                <a16:creationId xmlns:a16="http://schemas.microsoft.com/office/drawing/2014/main" id="{723CCF1B-53F7-B543-B5AD-D74A7B8078F5}"/>
              </a:ext>
            </a:extLst>
          </p:cNvPr>
          <p:cNvSpPr txBox="1"/>
          <p:nvPr userDrawn="1"/>
        </p:nvSpPr>
        <p:spPr>
          <a:xfrm>
            <a:off x="463881" y="6371978"/>
            <a:ext cx="6420324" cy="318100"/>
          </a:xfrm>
          <a:prstGeom prst="rect">
            <a:avLst/>
          </a:prstGeom>
          <a:noFill/>
        </p:spPr>
        <p:txBody>
          <a:bodyPr wrap="square" rtlCol="0">
            <a:spAutoFit/>
          </a:bodyPr>
          <a:lstStyle/>
          <a:p>
            <a:pPr algn="l"/>
            <a:r>
              <a:rPr lang="en-US" sz="1467">
                <a:solidFill>
                  <a:srgbClr val="706259"/>
                </a:solidFill>
                <a:latin typeface="Verdana"/>
                <a:cs typeface="Verdana"/>
              </a:rPr>
              <a:t>Insight </a:t>
            </a:r>
            <a:r>
              <a:rPr lang="en-US" sz="1467" baseline="0">
                <a:solidFill>
                  <a:srgbClr val="706259"/>
                </a:solidFill>
                <a:latin typeface="Verdana"/>
                <a:cs typeface="Verdana"/>
              </a:rPr>
              <a:t>Presentation</a:t>
            </a:r>
            <a:endParaRPr lang="en-US" sz="1467">
              <a:solidFill>
                <a:srgbClr val="706259"/>
              </a:solidFill>
              <a:latin typeface="Verdana"/>
              <a:cs typeface="Verdana"/>
            </a:endParaRPr>
          </a:p>
        </p:txBody>
      </p:sp>
      <p:sp>
        <p:nvSpPr>
          <p:cNvPr id="17" name="TextBox 16">
            <a:extLst>
              <a:ext uri="{FF2B5EF4-FFF2-40B4-BE49-F238E27FC236}">
                <a16:creationId xmlns:a16="http://schemas.microsoft.com/office/drawing/2014/main" id="{4C44E1C7-C7CB-C54D-88D7-58DA3C6F3AC5}"/>
              </a:ext>
            </a:extLst>
          </p:cNvPr>
          <p:cNvSpPr txBox="1"/>
          <p:nvPr userDrawn="1"/>
        </p:nvSpPr>
        <p:spPr>
          <a:xfrm>
            <a:off x="11526734" y="6412471"/>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52916" y="211219"/>
            <a:ext cx="2445107" cy="931132"/>
          </a:xfrm>
          <a:prstGeom prst="rect">
            <a:avLst/>
          </a:prstGeom>
        </p:spPr>
      </p:pic>
    </p:spTree>
    <p:extLst>
      <p:ext uri="{BB962C8B-B14F-4D97-AF65-F5344CB8AC3E}">
        <p14:creationId xmlns:p14="http://schemas.microsoft.com/office/powerpoint/2010/main" val="31464890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EC59269A-FCBB-7643-88EE-9882D00D8595}"/>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11" name="Text Placeholder 2">
            <a:extLst>
              <a:ext uri="{FF2B5EF4-FFF2-40B4-BE49-F238E27FC236}">
                <a16:creationId xmlns:a16="http://schemas.microsoft.com/office/drawing/2014/main" id="{76358B39-8BD1-9C45-8135-BF8F6A914E4A}"/>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1108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C68B631-FAC6-5A46-8FFF-0B8388585CE2}"/>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2">
            <a:extLst>
              <a:ext uri="{FF2B5EF4-FFF2-40B4-BE49-F238E27FC236}">
                <a16:creationId xmlns:a16="http://schemas.microsoft.com/office/drawing/2014/main" id="{F73BC79C-3A0C-5F45-8A15-CA56040C4150}"/>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236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804887-452A-D844-9B49-3D6249CB15B6}"/>
              </a:ext>
            </a:extLst>
          </p:cNvPr>
          <p:cNvSpPr>
            <a:spLocks noGrp="1"/>
          </p:cNvSpPr>
          <p:nvPr>
            <p:ph type="title"/>
          </p:nvPr>
        </p:nvSpPr>
        <p:spPr>
          <a:xfrm>
            <a:off x="322982" y="293108"/>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AFB7AF-B533-D34B-957D-15BA4887C857}"/>
              </a:ext>
            </a:extLst>
          </p:cNvPr>
          <p:cNvSpPr>
            <a:spLocks noGrp="1"/>
          </p:cNvSpPr>
          <p:nvPr>
            <p:ph idx="1"/>
          </p:nvPr>
        </p:nvSpPr>
        <p:spPr>
          <a:xfrm>
            <a:off x="306756" y="1314875"/>
            <a:ext cx="11619925" cy="39138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8664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175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8430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31968"/>
            <a:ext cx="11653523" cy="794064"/>
          </a:xfrm>
          <a:noFill/>
        </p:spPr>
        <p:txBody>
          <a:bodyPr tIns="91440" bIns="91440" anchor="ctr" anchorCtr="0">
            <a:spAutoFit/>
          </a:bodyPr>
          <a:lstStyle>
            <a:lvl1pPr algn="ctr">
              <a:defRPr sz="4400" cap="all"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6032356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28309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cap="all"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94595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0767436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01600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1247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66978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3534987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1335"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0939543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88734416"/>
      </p:ext>
    </p:extLst>
  </p:cSld>
  <p:clrMapOvr>
    <a:masterClrMapping/>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81B3E3C-318F-41FA-8B53-E30B0B7B2303}"/>
              </a:ext>
            </a:extLst>
          </p:cNvPr>
          <p:cNvSpPr/>
          <p:nvPr userDrawn="1"/>
        </p:nvSpPr>
        <p:spPr bwMode="auto">
          <a:xfrm>
            <a:off x="274638" y="2084388"/>
            <a:ext cx="6534150" cy="358616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4" tIns="143387" rIns="179234" bIns="143387"/>
          <a:lstStyle/>
          <a:p>
            <a:pPr algn="ctr" defTabSz="913751"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p:nvPr>
        </p:nvSpPr>
        <p:spPr bwMode="auto">
          <a:xfrm>
            <a:off x="269239" y="2084389"/>
            <a:ext cx="6395721" cy="1792287"/>
          </a:xfrm>
          <a:noFill/>
        </p:spPr>
        <p:txBody>
          <a:bodyPr anchorCtr="0"/>
          <a:lstStyle>
            <a:lvl1pPr>
              <a:defRPr sz="5199" spc="-98" baseline="0">
                <a:gradFill>
                  <a:gsLst>
                    <a:gs pos="76250">
                      <a:srgbClr val="FFFFFF"/>
                    </a:gs>
                    <a:gs pos="51000">
                      <a:srgbClr val="FFFFFF"/>
                    </a:gs>
                  </a:gsLst>
                  <a:lin ang="5400000" scaled="0"/>
                </a:gradFill>
              </a:defRPr>
            </a:lvl1pPr>
          </a:lstStyle>
          <a:p>
            <a:r>
              <a:rPr lang="en-US"/>
              <a:t>Click to edit Master title style</a:t>
            </a:r>
          </a:p>
        </p:txBody>
      </p:sp>
      <p:sp>
        <p:nvSpPr>
          <p:cNvPr id="20" name="Text Placeholder 2"/>
          <p:cNvSpPr>
            <a:spLocks noGrp="1"/>
          </p:cNvSpPr>
          <p:nvPr>
            <p:ph type="body" sz="quarter" idx="14"/>
          </p:nvPr>
        </p:nvSpPr>
        <p:spPr bwMode="auto">
          <a:xfrm>
            <a:off x="267620" y="3876676"/>
            <a:ext cx="6397340" cy="1228725"/>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a:t>Click to edit Master text styles</a:t>
            </a:r>
          </a:p>
        </p:txBody>
      </p:sp>
      <p:sp>
        <p:nvSpPr>
          <p:cNvPr id="10" name="Text Placeholder 9"/>
          <p:cNvSpPr>
            <a:spLocks noGrp="1"/>
          </p:cNvSpPr>
          <p:nvPr>
            <p:ph type="body" sz="quarter" idx="15"/>
          </p:nvPr>
        </p:nvSpPr>
        <p:spPr>
          <a:xfrm>
            <a:off x="269876" y="5105401"/>
            <a:ext cx="6435725" cy="312143"/>
          </a:xfrm>
        </p:spPr>
        <p:txBody>
          <a:bodyPr/>
          <a:lstStyle>
            <a:lvl1pPr marL="0" indent="0">
              <a:buNone/>
              <a:defRPr sz="1600">
                <a:solidFill>
                  <a:schemeClr val="bg1"/>
                </a:solidFill>
              </a:defRPr>
            </a:lvl1pPr>
          </a:lstStyle>
          <a:p>
            <a:pPr lvl="0"/>
            <a:r>
              <a:rPr lang="en-US"/>
              <a:t>Click to edit Master text styles</a:t>
            </a:r>
          </a:p>
        </p:txBody>
      </p:sp>
      <p:grpSp>
        <p:nvGrpSpPr>
          <p:cNvPr id="9" name="Group 8"/>
          <p:cNvGrpSpPr>
            <a:grpSpLocks noChangeAspect="1"/>
          </p:cNvGrpSpPr>
          <p:nvPr userDrawn="1"/>
        </p:nvGrpSpPr>
        <p:grpSpPr bwMode="black">
          <a:xfrm>
            <a:off x="459102" y="470067"/>
            <a:ext cx="1419662" cy="304828"/>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1"/>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080802351"/>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sidebar">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rgbClr val="00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802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741044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7"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3190749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bg>
      <p:bgRef idx="1001">
        <a:schemeClr val="bg1"/>
      </p:bgRef>
    </p:bg>
    <p:spTree>
      <p:nvGrpSpPr>
        <p:cNvPr id="1" name=""/>
        <p:cNvGrpSpPr/>
        <p:nvPr/>
      </p:nvGrpSpPr>
      <p:grpSpPr>
        <a:xfrm>
          <a:off x="0" y="0"/>
          <a:ext cx="0" cy="0"/>
          <a:chOff x="0" y="0"/>
          <a:chExt cx="0" cy="0"/>
        </a:xfrm>
      </p:grpSpPr>
      <p:sp>
        <p:nvSpPr>
          <p:cNvPr id="4" name="Title 1"/>
          <p:cNvSpPr>
            <a:spLocks noGrp="1"/>
          </p:cNvSpPr>
          <p:nvPr>
            <p:ph type="title"/>
          </p:nvPr>
        </p:nvSpPr>
        <p:spPr>
          <a:xfrm>
            <a:off x="215053" y="288925"/>
            <a:ext cx="11655425" cy="804863"/>
          </a:xfrm>
        </p:spPr>
        <p:txBody>
          <a:bodyPr/>
          <a:lstStyle>
            <a:lvl1pPr>
              <a:defRPr sz="4310">
                <a:solidFill>
                  <a:schemeClr val="bg1"/>
                </a:solidFill>
              </a:defRPr>
            </a:lvl1pPr>
          </a:lstStyle>
          <a:p>
            <a:r>
              <a:rPr lang="en-US"/>
              <a:t>Click to edit Master title style</a:t>
            </a:r>
          </a:p>
        </p:txBody>
      </p:sp>
      <p:sp>
        <p:nvSpPr>
          <p:cNvPr id="5"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785172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74865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29658"/>
            <a:ext cx="11653523" cy="1797915"/>
          </a:xfrm>
        </p:spPr>
        <p:txBody>
          <a:bodyPr/>
          <a:lstStyle>
            <a:lvl1pPr>
              <a:defRPr sz="352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4120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16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25030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66727"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51492" y="2168527"/>
            <a:ext cx="5378548" cy="2273327"/>
          </a:xfrm>
        </p:spPr>
        <p:txBody>
          <a:bodyPr/>
          <a:lstStyle>
            <a:lvl1pPr marL="0" indent="0">
              <a:spcBef>
                <a:spcPts val="1200"/>
              </a:spcBef>
              <a:buClr>
                <a:schemeClr val="tx1"/>
              </a:buClr>
              <a:buFont typeface="Wingdings" pitchFamily="2" charset="2"/>
              <a:buNone/>
              <a:defRPr sz="3526"/>
            </a:lvl1pPr>
            <a:lvl2pPr marL="0" indent="0">
              <a:buNone/>
              <a:defRPr sz="1961"/>
            </a:lvl2pPr>
            <a:lvl3pPr marL="227079" indent="0">
              <a:buNone/>
              <a:tabLst/>
              <a:defRPr sz="1961"/>
            </a:lvl3pPr>
            <a:lvl4pPr marL="451046" indent="0">
              <a:buNone/>
              <a:defRPr/>
            </a:lvl4pPr>
            <a:lvl5pPr marL="67190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69242" y="1133379"/>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3968" indent="0">
              <a:buNone/>
              <a:defRPr/>
            </a:lvl3pPr>
            <a:lvl4pPr marL="447935" indent="0">
              <a:buNone/>
              <a:defRPr/>
            </a:lvl4pPr>
            <a:lvl5pPr marL="671903" indent="0">
              <a:buNone/>
              <a:defRPr/>
            </a:lvl5pPr>
          </a:lstStyle>
          <a:p>
            <a:pPr lvl="0"/>
            <a:r>
              <a:rPr lang="en-US"/>
              <a:t>Click to edit Master text styles</a:t>
            </a:r>
          </a:p>
        </p:txBody>
      </p:sp>
    </p:spTree>
    <p:extLst>
      <p:ext uri="{BB962C8B-B14F-4D97-AF65-F5344CB8AC3E}">
        <p14:creationId xmlns:p14="http://schemas.microsoft.com/office/powerpoint/2010/main" val="409202023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2"/>
              </a:buClr>
              <a:buFont typeface="Arial" pitchFamily="34" charset="0"/>
              <a:buChar char="•"/>
              <a:defRPr sz="3134">
                <a:gradFill>
                  <a:gsLst>
                    <a:gs pos="1250">
                      <a:schemeClr val="tx2"/>
                    </a:gs>
                    <a:gs pos="99000">
                      <a:schemeClr val="tx2"/>
                    </a:gs>
                  </a:gsLst>
                  <a:lin ang="5400000" scaled="0"/>
                </a:gradFill>
              </a:defRPr>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202111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29657"/>
            <a:ext cx="5378548" cy="2231080"/>
          </a:xfrm>
        </p:spPr>
        <p:txBody>
          <a:bodyPr/>
          <a:lstStyle>
            <a:lvl1pPr marL="281515" indent="-281515">
              <a:spcBef>
                <a:spcPts val="1200"/>
              </a:spcBef>
              <a:buClr>
                <a:schemeClr val="tx1"/>
              </a:buClr>
              <a:buFont typeface="Arial" pitchFamily="34" charset="0"/>
              <a:buChar char="•"/>
              <a:defRPr sz="3134"/>
            </a:lvl1pPr>
            <a:lvl2pPr marL="520402" indent="-228469">
              <a:defRPr sz="2353"/>
            </a:lvl2pPr>
            <a:lvl3pPr marL="685407" indent="-165006">
              <a:tabLst/>
              <a:defRPr sz="1961"/>
            </a:lvl3pPr>
            <a:lvl4pPr marL="863105" indent="-177699">
              <a:defRPr/>
            </a:lvl4pPr>
            <a:lvl5pPr marL="1028110" indent="-1650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898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107517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A7BB8-8D86-495F-ABF1-D77B653DEE30}"/>
              </a:ext>
            </a:extLst>
          </p:cNvPr>
          <p:cNvSpPr txBox="1">
            <a:spLocks noChangeArrowheads="1"/>
          </p:cNvSpPr>
          <p:nvPr userDrawn="1"/>
        </p:nvSpPr>
        <p:spPr bwMode="auto">
          <a:xfrm>
            <a:off x="282575" y="5705475"/>
            <a:ext cx="11431588" cy="871538"/>
          </a:xfrm>
          <a:prstGeom prst="rect">
            <a:avLst/>
          </a:prstGeom>
          <a:noFill/>
          <a:ln>
            <a:noFill/>
          </a:ln>
          <a:extLst/>
        </p:spPr>
        <p:txBody>
          <a:bodyPr lIns="175711" tIns="140570" rIns="175711" bIns="140570"/>
          <a:lstStyle>
            <a:lvl1pPr defTabSz="893763">
              <a:defRPr sz="1700">
                <a:solidFill>
                  <a:schemeClr val="tx1"/>
                </a:solidFill>
                <a:latin typeface="Segoe UI" panose="020B0502040204020203" pitchFamily="34" charset="0"/>
                <a:ea typeface="MS PGothic" panose="020B0600070205080204" pitchFamily="34" charset="-128"/>
              </a:defRPr>
            </a:lvl1pPr>
            <a:lvl2pPr marL="742950" indent="-285750" defTabSz="893763">
              <a:defRPr sz="1700">
                <a:solidFill>
                  <a:schemeClr val="tx1"/>
                </a:solidFill>
                <a:latin typeface="Segoe UI" panose="020B0502040204020203" pitchFamily="34" charset="0"/>
                <a:ea typeface="MS PGothic" panose="020B0600070205080204" pitchFamily="34" charset="-128"/>
              </a:defRPr>
            </a:lvl2pPr>
            <a:lvl3pPr marL="1143000" indent="-228600" defTabSz="893763">
              <a:defRPr sz="1700">
                <a:solidFill>
                  <a:schemeClr val="tx1"/>
                </a:solidFill>
                <a:latin typeface="Segoe UI" panose="020B0502040204020203" pitchFamily="34" charset="0"/>
                <a:ea typeface="MS PGothic" panose="020B0600070205080204" pitchFamily="34" charset="-128"/>
              </a:defRPr>
            </a:lvl3pPr>
            <a:lvl4pPr marL="1600200" indent="-228600" defTabSz="893763">
              <a:defRPr sz="1700">
                <a:solidFill>
                  <a:schemeClr val="tx1"/>
                </a:solidFill>
                <a:latin typeface="Segoe UI" panose="020B0502040204020203" pitchFamily="34" charset="0"/>
                <a:ea typeface="MS PGothic" panose="020B0600070205080204" pitchFamily="34" charset="-128"/>
              </a:defRPr>
            </a:lvl4pPr>
            <a:lvl5pPr marL="2057400" indent="-228600" defTabSz="893763">
              <a:defRPr sz="1700">
                <a:solidFill>
                  <a:schemeClr val="tx1"/>
                </a:solidFill>
                <a:latin typeface="Segoe UI" panose="020B0502040204020203" pitchFamily="34" charset="0"/>
                <a:ea typeface="MS PGothic" panose="020B0600070205080204" pitchFamily="34" charset="-128"/>
              </a:defRPr>
            </a:lvl5pPr>
            <a:lvl6pPr marL="25146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89376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eaLnBrk="1" hangingPunct="1">
              <a:lnSpc>
                <a:spcPts val="1150"/>
              </a:lnSpc>
            </a:pPr>
            <a:r>
              <a:rPr lang="en-US" altLang="en-US" sz="900">
                <a:solidFill>
                  <a:schemeClr val="bg1"/>
                </a:solidFill>
              </a:rPr>
              <a:t>© 2016 Microsoft Corporation. All rights reserved. Microsoft, Windows, and other product names are or may be registered trademarks and/or trademarks in the U.S. and/or other countries.</a:t>
            </a:r>
          </a:p>
          <a:p>
            <a:pPr eaLnBrk="1" hangingPunct="1">
              <a:lnSpc>
                <a:spcPts val="1150"/>
              </a:lnSpc>
            </a:pPr>
            <a:r>
              <a:rPr lang="en-US" altLang="en-US" sz="900">
                <a:solidFill>
                  <a:schemeClr val="bg1"/>
                </a:solidFill>
              </a:rPr>
              <a:t>The information herein is for informational purposes only and represents the current view of Microsoft Corporation as of the date of this presentation. Because Microsoft must respond to changing market</a:t>
            </a:r>
          </a:p>
          <a:p>
            <a:pPr eaLnBrk="1" hangingPunct="1">
              <a:lnSpc>
                <a:spcPts val="1150"/>
              </a:lnSpc>
            </a:pPr>
            <a:r>
              <a:rPr lang="en-US" altLang="en-US" sz="900">
                <a:solidFill>
                  <a:schemeClr val="bg1"/>
                </a:solidFill>
              </a:rPr>
              <a:t>conditions, it should not be interpreted to be a commitment on the part of Microsoft, and Microsoft cannot guarantee the accuracy of any information provided after the date of this presentation.</a:t>
            </a:r>
          </a:p>
          <a:p>
            <a:pPr eaLnBrk="1" hangingPunct="1">
              <a:lnSpc>
                <a:spcPts val="1150"/>
              </a:lnSpc>
            </a:pPr>
            <a:r>
              <a:rPr lang="en-US" altLang="en-US" sz="900">
                <a:solidFill>
                  <a:schemeClr val="bg1"/>
                </a:solidFill>
              </a:rPr>
              <a:t>MICROSOFT MAKES NO WARRANTIES, EXPRESS, IMPLIED OR STATUTORY, AS TO THE INFORMATION IN THIS PRESENTATION.</a:t>
            </a:r>
          </a:p>
        </p:txBody>
      </p:sp>
      <p:pic>
        <p:nvPicPr>
          <p:cNvPr id="3" name="Picture 13">
            <a:extLst>
              <a:ext uri="{FF2B5EF4-FFF2-40B4-BE49-F238E27FC236}">
                <a16:creationId xmlns:a16="http://schemas.microsoft.com/office/drawing/2014/main" id="{FB2B3B92-1681-460F-9C20-2B36E17667F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79425" y="3100388"/>
            <a:ext cx="3219450" cy="690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17337177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11446525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2" name="Title 1">
            <a:extLst/>
          </p:cNvPr>
          <p:cNvSpPr>
            <a:spLocks noGrp="1"/>
          </p:cNvSpPr>
          <p:nvPr>
            <p:ph type="title"/>
          </p:nvPr>
        </p:nvSpPr>
        <p:spPr>
          <a:xfrm>
            <a:off x="269239" y="179310"/>
            <a:ext cx="9539915" cy="756465"/>
          </a:xfrm>
        </p:spPr>
        <p:txBody>
          <a:bodyPr lIns="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p:cNvPr>
          <p:cNvSpPr>
            <a:spLocks noGrp="1"/>
          </p:cNvSpPr>
          <p:nvPr>
            <p:ph type="body" sz="quarter" idx="10"/>
          </p:nvPr>
        </p:nvSpPr>
        <p:spPr>
          <a:xfrm>
            <a:off x="269240" y="1189178"/>
            <a:ext cx="11653523" cy="2356691"/>
          </a:xfrm>
        </p:spPr>
        <p:txBody>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84559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35739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0028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FF7ED-A41C-4642-8B9D-1BA372227E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E5249134-453C-448C-8AA8-865D1CD214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7DEAD99D-0E8D-4986-9567-AE975D30A367}"/>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D92DA254-BEB8-4FC8-B776-0F698802F34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416583E-1A7D-4E26-B456-126E34A9EF68}"/>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8473571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71485-6883-444E-A0D0-C8E8A6E73F90}"/>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46E65A9F-51E4-4E97-9BE6-46F3228DE6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77B12E-5299-4B7A-BB77-A0CC0F058F90}"/>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03D4B1AA-78DE-422A-B3E0-670C8D03851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4317F3-4149-4A09-AE79-A13117A9589D}"/>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22449880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06295-093D-4E8E-813B-67E4F5BE9D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7A61304C-FC9D-460C-8361-107DC6035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88417B-CED1-4707-B7C3-692AD2B1106B}"/>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B12E0DE4-6F40-4F20-84C3-369F11F4B48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B70BCD3-BE53-45C2-B59A-81B442A45488}"/>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174834399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28D2-9796-453D-A063-5C24BC378D1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878EB17-2129-4B3D-868A-8E9180BD48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8A9F5A8-58D8-417F-9B6B-7FE1BB2EF7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3F48301-611D-4C9B-BADC-D4D057A579F5}"/>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6" name="Footer Placeholder 5">
            <a:extLst>
              <a:ext uri="{FF2B5EF4-FFF2-40B4-BE49-F238E27FC236}">
                <a16:creationId xmlns:a16="http://schemas.microsoft.com/office/drawing/2014/main" id="{20B610D1-1802-465C-8ABF-FDB70FB94F8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0939927-9A69-4F9E-8A70-AD3A21F007B2}"/>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4270586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2B5A1-D144-4697-A4A7-816746B3AD0F}"/>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C1EDC1C-C40C-4CFC-A110-20E904587E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35F041-327F-4405-84F6-5A72CE3772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963663D-13F8-4713-BD38-295921AAB8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3BB8599-7FCE-4871-8553-12392E4FA17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58387F0-DEB0-4CB1-962F-3A6FE6AC3F03}"/>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8" name="Footer Placeholder 7">
            <a:extLst>
              <a:ext uri="{FF2B5EF4-FFF2-40B4-BE49-F238E27FC236}">
                <a16:creationId xmlns:a16="http://schemas.microsoft.com/office/drawing/2014/main" id="{64CDB581-1086-456D-BC0B-8A429FDD21E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60331C5E-5E9C-4D84-85CB-E725B993BF33}"/>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18330637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E850-E6F5-4F60-9D1B-395F833734C5}"/>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9AF4AB7-3A01-4CE7-B276-98B765C341BE}"/>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4" name="Footer Placeholder 3">
            <a:extLst>
              <a:ext uri="{FF2B5EF4-FFF2-40B4-BE49-F238E27FC236}">
                <a16:creationId xmlns:a16="http://schemas.microsoft.com/office/drawing/2014/main" id="{32DE42BE-4778-4AFB-AF23-54CB0DC9613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48B907B-8736-4BF7-948C-40F17A406D83}"/>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296919677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0AD713-3FC0-4D7C-BE67-3F3D743EDAC3}"/>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3" name="Footer Placeholder 2">
            <a:extLst>
              <a:ext uri="{FF2B5EF4-FFF2-40B4-BE49-F238E27FC236}">
                <a16:creationId xmlns:a16="http://schemas.microsoft.com/office/drawing/2014/main" id="{C76AD577-985A-4107-A2B0-BB4B21C8676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7095611-325D-4B30-9F7E-47D4A69FAF96}"/>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21315937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933E4-DC69-45A6-876C-DDB1D57510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4C183B0C-390B-4ADD-9937-AEE00FA799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AF1A09C-4B09-4B16-BBF6-7A35356DA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04F23-582F-4E73-8706-F5D67915B16F}"/>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6" name="Footer Placeholder 5">
            <a:extLst>
              <a:ext uri="{FF2B5EF4-FFF2-40B4-BE49-F238E27FC236}">
                <a16:creationId xmlns:a16="http://schemas.microsoft.com/office/drawing/2014/main" id="{B9B18B08-1F99-48DD-A276-0B60F81C0FF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002A063-CD1C-4180-9299-E019F54B0FC2}"/>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296203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E3CEE-004A-4046-8965-9F4FC8EAF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B632E139-9C46-4BAE-B430-79C627B60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0782430-32AC-40A4-9C65-96D1F538F4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444424B-F976-4CCF-856B-EBCA76716947}"/>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6" name="Footer Placeholder 5">
            <a:extLst>
              <a:ext uri="{FF2B5EF4-FFF2-40B4-BE49-F238E27FC236}">
                <a16:creationId xmlns:a16="http://schemas.microsoft.com/office/drawing/2014/main" id="{5A7642BB-C587-494B-A8F0-3B54E856D53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D5A0C71-0901-4233-8F6F-702B4C793854}"/>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12206836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7348-6EDA-45BF-B733-24B77783C34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7F06C88-9D9C-4056-87FC-578DE7B9CEC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8311B15-5900-49D5-874B-6263F09A1FE2}"/>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A556C297-51B6-448B-9EAA-8A1BBF8812F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D7BDBBF-BA5B-4BA1-A18E-1D49992E1DEB}"/>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18339528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3C92B2-8897-4EAF-A273-4842DFB77D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8E84037-B5EA-4682-A0AA-8CCD1C5AD0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74E076-34E3-404A-A5A7-74E5E8FD3E71}"/>
              </a:ext>
            </a:extLst>
          </p:cNvPr>
          <p:cNvSpPr>
            <a:spLocks noGrp="1"/>
          </p:cNvSpPr>
          <p:nvPr>
            <p:ph type="dt" sz="half" idx="10"/>
          </p:nvPr>
        </p:nvSpPr>
        <p:spPr/>
        <p:txBody>
          <a:body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A5495B36-49F7-42CF-9879-5497016D430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3F51E73-9187-49C0-AD40-CE7E491FCCE0}"/>
              </a:ext>
            </a:extLst>
          </p:cNvPr>
          <p:cNvSpPr>
            <a:spLocks noGrp="1"/>
          </p:cNvSpPr>
          <p:nvPr>
            <p:ph type="sldNum" sz="quarter" idx="12"/>
          </p:nvPr>
        </p:nvSpPr>
        <p:spPr/>
        <p:txBody>
          <a:bodyPr/>
          <a:lstStyle/>
          <a:p>
            <a:fld id="{97416248-BE85-4BD4-9302-17FCBEEA8B1A}" type="slidenum">
              <a:rPr lang="en-AU" smtClean="0"/>
              <a:t>‹#›</a:t>
            </a:fld>
            <a:endParaRPr lang="en-AU"/>
          </a:p>
        </p:txBody>
      </p:sp>
    </p:spTree>
    <p:extLst>
      <p:ext uri="{BB962C8B-B14F-4D97-AF65-F5344CB8AC3E}">
        <p14:creationId xmlns:p14="http://schemas.microsoft.com/office/powerpoint/2010/main" val="120372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8.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19.pn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5.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6.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6B5A7E3-EB46-7342-BBB9-F6BE86BF6621}"/>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 y="6083301"/>
            <a:ext cx="8119620" cy="774697"/>
          </a:xfrm>
          <a:prstGeom prst="rect">
            <a:avLst/>
          </a:prstGeom>
        </p:spPr>
      </p:pic>
      <p:sp>
        <p:nvSpPr>
          <p:cNvPr id="16" name="Title Placeholder 1"/>
          <p:cNvSpPr>
            <a:spLocks noGrp="1"/>
          </p:cNvSpPr>
          <p:nvPr>
            <p:ph type="title"/>
          </p:nvPr>
        </p:nvSpPr>
        <p:spPr>
          <a:xfrm>
            <a:off x="322982" y="304192"/>
            <a:ext cx="11619924" cy="909867"/>
          </a:xfrm>
          <a:prstGeom prst="rect">
            <a:avLst/>
          </a:prstGeom>
        </p:spPr>
        <p:txBody>
          <a:bodyPr vert="horz" lIns="91440" tIns="45720" rIns="91440" bIns="45720" rtlCol="0" anchor="ctr">
            <a:normAutofit/>
          </a:bodyPr>
          <a:lstStyle/>
          <a:p>
            <a:r>
              <a:rPr lang="en-US"/>
              <a:t>Click to edit Master title style</a:t>
            </a:r>
          </a:p>
        </p:txBody>
      </p:sp>
      <p:sp>
        <p:nvSpPr>
          <p:cNvPr id="17" name="Text Placeholder 2"/>
          <p:cNvSpPr>
            <a:spLocks noGrp="1"/>
          </p:cNvSpPr>
          <p:nvPr>
            <p:ph type="body" idx="1"/>
          </p:nvPr>
        </p:nvSpPr>
        <p:spPr>
          <a:xfrm>
            <a:off x="306756" y="1325959"/>
            <a:ext cx="11619925" cy="39138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p:cNvSpPr txBox="1"/>
          <p:nvPr userDrawn="1"/>
        </p:nvSpPr>
        <p:spPr>
          <a:xfrm>
            <a:off x="4301744" y="6461613"/>
            <a:ext cx="7043041" cy="215444"/>
          </a:xfrm>
          <a:prstGeom prst="rect">
            <a:avLst/>
          </a:prstGeom>
          <a:noFill/>
        </p:spPr>
        <p:txBody>
          <a:bodyPr wrap="square" rtlCol="0">
            <a:spAutoFit/>
          </a:bodyPr>
          <a:lstStyle/>
          <a:p>
            <a:pPr algn="r"/>
            <a:r>
              <a:rPr lang="en-US" sz="800" i="1" kern="1200">
                <a:solidFill>
                  <a:srgbClr val="706259"/>
                </a:solidFill>
                <a:latin typeface="Verdana"/>
                <a:ea typeface="+mn-ea"/>
                <a:cs typeface="Verdana"/>
              </a:rPr>
              <a:t>© 2018 Insight Direct USA, Inc</a:t>
            </a:r>
            <a:r>
              <a:rPr lang="en-US" sz="800" b="0" i="1" baseline="0">
                <a:solidFill>
                  <a:srgbClr val="706259"/>
                </a:solidFill>
                <a:effectLst/>
                <a:latin typeface="Verdana"/>
                <a:cs typeface="Verdana"/>
              </a:rPr>
              <a:t>. All Rights Reserved.</a:t>
            </a:r>
            <a:endParaRPr lang="en-US" sz="800" b="0" i="1">
              <a:solidFill>
                <a:srgbClr val="706259"/>
              </a:solidFill>
              <a:effectLst/>
              <a:latin typeface="Verdana"/>
              <a:cs typeface="Verdana"/>
            </a:endParaRPr>
          </a:p>
        </p:txBody>
      </p:sp>
      <p:sp>
        <p:nvSpPr>
          <p:cNvPr id="9" name="TextBox 8"/>
          <p:cNvSpPr txBox="1"/>
          <p:nvPr userDrawn="1"/>
        </p:nvSpPr>
        <p:spPr>
          <a:xfrm>
            <a:off x="11526734" y="6396840"/>
            <a:ext cx="859436" cy="297454"/>
          </a:xfrm>
          <a:prstGeom prst="rect">
            <a:avLst/>
          </a:prstGeom>
          <a:noFill/>
        </p:spPr>
        <p:txBody>
          <a:bodyPr wrap="square" rtlCol="0">
            <a:spAutoFit/>
          </a:bodyPr>
          <a:lstStyle/>
          <a:p>
            <a:fld id="{8F57A718-7638-AA4D-9012-BBF5E9D5FCFE}" type="slidenum">
              <a:rPr lang="en-US" sz="1333" smtClean="0">
                <a:solidFill>
                  <a:srgbClr val="706259"/>
                </a:solidFill>
                <a:latin typeface="Verdana"/>
                <a:cs typeface="Verdana"/>
              </a:rPr>
              <a:t>‹#›</a:t>
            </a:fld>
            <a:endParaRPr lang="en-US" sz="1333" err="1">
              <a:solidFill>
                <a:srgbClr val="706259"/>
              </a:solidFill>
              <a:latin typeface="Verdana"/>
              <a:cs typeface="Verdana"/>
            </a:endParaRPr>
          </a:p>
        </p:txBody>
      </p:sp>
      <p:pic>
        <p:nvPicPr>
          <p:cNvPr id="11" name="Picture 1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191042" y="6239047"/>
            <a:ext cx="1571975" cy="598631"/>
          </a:xfrm>
          <a:prstGeom prst="rect">
            <a:avLst/>
          </a:prstGeom>
        </p:spPr>
      </p:pic>
    </p:spTree>
    <p:extLst>
      <p:ext uri="{BB962C8B-B14F-4D97-AF65-F5344CB8AC3E}">
        <p14:creationId xmlns:p14="http://schemas.microsoft.com/office/powerpoint/2010/main" val="145768372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914377" rtl="0" eaLnBrk="1" latinLnBrk="0" hangingPunct="1">
        <a:lnSpc>
          <a:spcPct val="90000"/>
        </a:lnSpc>
        <a:spcBef>
          <a:spcPct val="0"/>
        </a:spcBef>
        <a:buNone/>
        <a:defRPr sz="3467" kern="1200">
          <a:solidFill>
            <a:srgbClr val="706259"/>
          </a:solidFill>
          <a:latin typeface="Rockwell" panose="02060603020205020403" pitchFamily="18" charset="77"/>
          <a:ea typeface="Verdana" charset="0"/>
          <a:cs typeface="Verdana"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400" kern="1200">
          <a:solidFill>
            <a:srgbClr val="706259"/>
          </a:solidFill>
          <a:latin typeface="Verdana" charset="0"/>
          <a:ea typeface="Verdana" charset="0"/>
          <a:cs typeface="Verdana" charset="0"/>
        </a:defRPr>
      </a:lvl1pPr>
      <a:lvl2pPr marL="685783" indent="-228594" algn="l" defTabSz="914377" rtl="0" eaLnBrk="1" latinLnBrk="0" hangingPunct="1">
        <a:lnSpc>
          <a:spcPct val="90000"/>
        </a:lnSpc>
        <a:spcBef>
          <a:spcPts val="500"/>
        </a:spcBef>
        <a:buFont typeface="Arial" panose="020B0604020202020204" pitchFamily="34" charset="0"/>
        <a:buChar char="•"/>
        <a:defRPr sz="2133" kern="1200">
          <a:solidFill>
            <a:srgbClr val="706259"/>
          </a:solidFill>
          <a:latin typeface="Verdana" charset="0"/>
          <a:ea typeface="Verdana" charset="0"/>
          <a:cs typeface="Verdana"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rgbClr val="706259"/>
          </a:solidFill>
          <a:latin typeface="Verdana" charset="0"/>
          <a:ea typeface="Verdana" charset="0"/>
          <a:cs typeface="Verdana"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706259"/>
          </a:solidFill>
          <a:latin typeface="Verdana" charset="0"/>
          <a:ea typeface="Verdana" charset="0"/>
          <a:cs typeface="Verdana"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60490684"/>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4AA5E4-3A42-4ADF-BCF8-61CE89674192}"/>
              </a:ext>
            </a:extLst>
          </p:cNvPr>
          <p:cNvSpPr>
            <a:spLocks noGrp="1"/>
          </p:cNvSpPr>
          <p:nvPr>
            <p:ph type="title"/>
          </p:nvPr>
        </p:nvSpPr>
        <p:spPr>
          <a:xfrm>
            <a:off x="269875" y="288925"/>
            <a:ext cx="11655425" cy="8048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a:extLst>
              <a:ext uri="{FF2B5EF4-FFF2-40B4-BE49-F238E27FC236}">
                <a16:creationId xmlns:a16="http://schemas.microsoft.com/office/drawing/2014/main" id="{620BDDF5-E800-43A2-A27E-B262B15C6F24}"/>
              </a:ext>
            </a:extLst>
          </p:cNvPr>
          <p:cNvSpPr>
            <a:spLocks noGrp="1"/>
          </p:cNvSpPr>
          <p:nvPr>
            <p:ph type="body" idx="1"/>
          </p:nvPr>
        </p:nvSpPr>
        <p:spPr>
          <a:xfrm>
            <a:off x="269875" y="1133475"/>
            <a:ext cx="11652250" cy="1725613"/>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028" name="Group 12">
            <a:extLst>
              <a:ext uri="{FF2B5EF4-FFF2-40B4-BE49-F238E27FC236}">
                <a16:creationId xmlns:a16="http://schemas.microsoft.com/office/drawing/2014/main" id="{F200ACA2-63B5-4AED-AED3-A74E3905B538}"/>
              </a:ext>
            </a:extLst>
          </p:cNvPr>
          <p:cNvGrpSpPr>
            <a:grpSpLocks/>
          </p:cNvGrpSpPr>
          <p:nvPr userDrawn="1"/>
        </p:nvGrpSpPr>
        <p:grpSpPr bwMode="auto">
          <a:xfrm>
            <a:off x="12288838" y="4475163"/>
            <a:ext cx="381000" cy="2382837"/>
            <a:chOff x="12475300" y="2695026"/>
            <a:chExt cx="666090" cy="4164697"/>
          </a:xfrm>
        </p:grpSpPr>
        <p:sp>
          <p:nvSpPr>
            <p:cNvPr id="5" name="Oval 4">
              <a:extLst>
                <a:ext uri="{FF2B5EF4-FFF2-40B4-BE49-F238E27FC236}">
                  <a16:creationId xmlns:a16="http://schemas.microsoft.com/office/drawing/2014/main" id="{335D7860-B250-4017-88AF-AD5C8E75C565}"/>
                </a:ext>
              </a:extLst>
            </p:cNvPr>
            <p:cNvSpPr/>
            <p:nvPr userDrawn="1"/>
          </p:nvSpPr>
          <p:spPr bwMode="auto">
            <a:xfrm flipH="1">
              <a:off x="12475300" y="4443034"/>
              <a:ext cx="666090" cy="668681"/>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CCCA6251-A383-4B06-8AC7-05EDBAE65486}"/>
                </a:ext>
              </a:extLst>
            </p:cNvPr>
            <p:cNvSpPr/>
            <p:nvPr userDrawn="1"/>
          </p:nvSpPr>
          <p:spPr bwMode="auto">
            <a:xfrm flipH="1">
              <a:off x="12475300" y="5319812"/>
              <a:ext cx="666090" cy="665908"/>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1F1CC05-4F32-447A-88AB-746DC28575DB}"/>
                </a:ext>
              </a:extLst>
            </p:cNvPr>
            <p:cNvSpPr/>
            <p:nvPr userDrawn="1"/>
          </p:nvSpPr>
          <p:spPr bwMode="auto">
            <a:xfrm flipH="1">
              <a:off x="12475300" y="6193815"/>
              <a:ext cx="666090" cy="665908"/>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61D6EE89-9DE8-4CAE-BAAE-8930FDA59CF8}"/>
                </a:ext>
              </a:extLst>
            </p:cNvPr>
            <p:cNvSpPr/>
            <p:nvPr userDrawn="1"/>
          </p:nvSpPr>
          <p:spPr bwMode="auto">
            <a:xfrm flipH="1">
              <a:off x="12475300" y="3569029"/>
              <a:ext cx="666090" cy="665908"/>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17242481-CE86-455B-973F-84DD82527082}"/>
                </a:ext>
              </a:extLst>
            </p:cNvPr>
            <p:cNvSpPr/>
            <p:nvPr userDrawn="1"/>
          </p:nvSpPr>
          <p:spPr bwMode="auto">
            <a:xfrm flipH="1">
              <a:off x="12475300" y="2695026"/>
              <a:ext cx="666090" cy="665908"/>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114" eaLnBrk="1" hangingPunct="1">
                <a:lnSpc>
                  <a:spcPct val="90000"/>
                </a:lnSpc>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93423"/>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Lst>
  <p:transition>
    <p:fade/>
  </p:transition>
  <p:txStyles>
    <p:titleStyle>
      <a:lvl1pPr algn="l" defTabSz="912813" rtl="0" eaLnBrk="0" fontAlgn="base" hangingPunct="0">
        <a:lnSpc>
          <a:spcPct val="90000"/>
        </a:lnSpc>
        <a:spcBef>
          <a:spcPct val="0"/>
        </a:spcBef>
        <a:spcAft>
          <a:spcPct val="0"/>
        </a:spcAft>
        <a:defRPr lang="en-US" sz="4800" kern="1200" spc="-100" dirty="0">
          <a:ln w="3175">
            <a:noFill/>
          </a:ln>
          <a:solidFill>
            <a:srgbClr val="FFFFFF"/>
          </a:solidFill>
          <a:latin typeface="+mj-lt"/>
          <a:ea typeface="MS PGothic" panose="020B0600070205080204" pitchFamily="34" charset="-128"/>
          <a:cs typeface="Segoe UI" pitchFamily="34" charset="0"/>
        </a:defRPr>
      </a:lvl1pPr>
      <a:lvl2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2pPr>
      <a:lvl3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3pPr>
      <a:lvl4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4pPr>
      <a:lvl5pPr algn="l" defTabSz="91281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charset="0"/>
        </a:defRPr>
      </a:lvl5pPr>
      <a:lvl6pPr marL="4572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6pPr>
      <a:lvl7pPr marL="9144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7pPr>
      <a:lvl8pPr marL="13716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8pPr>
      <a:lvl9pPr marL="1828800" algn="l" defTabSz="912813" rtl="0" fontAlgn="base">
        <a:lnSpc>
          <a:spcPct val="90000"/>
        </a:lnSpc>
        <a:spcBef>
          <a:spcPct val="0"/>
        </a:spcBef>
        <a:spcAft>
          <a:spcPct val="0"/>
        </a:spcAft>
        <a:defRPr sz="4800">
          <a:solidFill>
            <a:schemeClr val="tx1"/>
          </a:solidFill>
          <a:latin typeface="Segoe UI Light" charset="0"/>
          <a:ea typeface="ＭＳ Ｐゴシック" charset="0"/>
          <a:cs typeface="Segoe UI" charset="0"/>
        </a:defRPr>
      </a:lvl9pPr>
    </p:titleStyle>
    <p:bodyStyle>
      <a:lvl1pPr marL="334963" indent="-334963" algn="l" defTabSz="912813" rtl="0" eaLnBrk="0" fontAlgn="base" hangingPunct="0">
        <a:lnSpc>
          <a:spcPct val="90000"/>
        </a:lnSpc>
        <a:spcBef>
          <a:spcPct val="20000"/>
        </a:spcBef>
        <a:spcAft>
          <a:spcPct val="0"/>
        </a:spcAft>
        <a:buSzPct val="90000"/>
        <a:buFont typeface="Arial" panose="020B0604020202020204" pitchFamily="34" charset="0"/>
        <a:buChar char="•"/>
        <a:defRPr sz="2800" kern="1200">
          <a:solidFill>
            <a:srgbClr val="FFFFFF"/>
          </a:solidFill>
          <a:latin typeface="+mj-lt"/>
          <a:ea typeface="MS PGothic" panose="020B0600070205080204" pitchFamily="34" charset="-128"/>
          <a:cs typeface="MS PGothic" charset="0"/>
        </a:defRPr>
      </a:lvl1pPr>
      <a:lvl2pPr marL="571500" indent="-234950" algn="l" defTabSz="912813" rtl="0" eaLnBrk="0" fontAlgn="base" hangingPunct="0">
        <a:lnSpc>
          <a:spcPct val="90000"/>
        </a:lnSpc>
        <a:spcBef>
          <a:spcPct val="20000"/>
        </a:spcBef>
        <a:spcAft>
          <a:spcPct val="0"/>
        </a:spcAft>
        <a:buSzPct val="90000"/>
        <a:buFont typeface="Arial" panose="020B0604020202020204" pitchFamily="34" charset="0"/>
        <a:buChar char="•"/>
        <a:defRPr sz="2200" kern="1200">
          <a:solidFill>
            <a:srgbClr val="FFFFFF"/>
          </a:solidFill>
          <a:latin typeface="+mj-lt"/>
          <a:ea typeface="MS PGothic" panose="020B0600070205080204" pitchFamily="34" charset="-128"/>
          <a:cs typeface="MS PGothic" charset="0"/>
        </a:defRPr>
      </a:lvl2pPr>
      <a:lvl3pPr marL="782638"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kern="1200">
          <a:solidFill>
            <a:srgbClr val="FFFFFF"/>
          </a:solidFill>
          <a:latin typeface="+mn-lt"/>
          <a:ea typeface="MS PGothic" panose="020B0600070205080204" pitchFamily="34" charset="-128"/>
          <a:cs typeface="MS PGothic" charset="0"/>
        </a:defRPr>
      </a:lvl3pPr>
      <a:lvl4pPr marL="1006475"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4pPr>
      <a:lvl5pPr marL="1230313" indent="-223838" algn="l" defTabSz="912813" rtl="0" eaLnBrk="0" fontAlgn="base" hangingPunct="0">
        <a:lnSpc>
          <a:spcPct val="90000"/>
        </a:lnSpc>
        <a:spcBef>
          <a:spcPct val="20000"/>
        </a:spcBef>
        <a:spcAft>
          <a:spcPct val="0"/>
        </a:spcAft>
        <a:buSzPct val="90000"/>
        <a:buFont typeface="Arial" panose="020B0604020202020204" pitchFamily="34" charset="0"/>
        <a:buChar char="•"/>
        <a:defRPr sz="1600" kern="1200">
          <a:solidFill>
            <a:srgbClr val="FFFFFF"/>
          </a:solidFill>
          <a:latin typeface="+mn-lt"/>
          <a:ea typeface="MS PGothic" panose="020B0600070205080204" pitchFamily="34" charset="-128"/>
          <a:cs typeface="MS PGothic" charset="0"/>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732207-19EC-4AC0-ADA8-F7BB924115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A895A4DD-8DDA-4E9B-8328-603A44F84C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58CC9EA-787B-4DD9-99F9-3596A8FF82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D8BA6-9F4F-4D39-A296-17D19DCC6914}" type="datetimeFigureOut">
              <a:rPr lang="en-AU" smtClean="0"/>
              <a:t>12/11/2018</a:t>
            </a:fld>
            <a:endParaRPr lang="en-AU"/>
          </a:p>
        </p:txBody>
      </p:sp>
      <p:sp>
        <p:nvSpPr>
          <p:cNvPr id="5" name="Footer Placeholder 4">
            <a:extLst>
              <a:ext uri="{FF2B5EF4-FFF2-40B4-BE49-F238E27FC236}">
                <a16:creationId xmlns:a16="http://schemas.microsoft.com/office/drawing/2014/main" id="{F35E9F50-CCA8-4143-A7F2-D2DF03CDDA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5770158-7480-41B0-AAD5-B3F7A5DF13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416248-BE85-4BD4-9302-17FCBEEA8B1A}" type="slidenum">
              <a:rPr lang="en-AU" smtClean="0"/>
              <a:t>‹#›</a:t>
            </a:fld>
            <a:endParaRPr lang="en-AU"/>
          </a:p>
        </p:txBody>
      </p:sp>
    </p:spTree>
    <p:extLst>
      <p:ext uri="{BB962C8B-B14F-4D97-AF65-F5344CB8AC3E}">
        <p14:creationId xmlns:p14="http://schemas.microsoft.com/office/powerpoint/2010/main" val="367638466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hyperlink" Target="http://www.support.microsoft.com/lifecycle/" TargetMode="External"/><Relationship Id="rId5" Type="http://schemas.openxmlformats.org/officeDocument/2006/relationships/hyperlink" Target="https://portal.msrc.microsoft.com/en-US/security-guidance/advisory/ADV180002" TargetMode="External"/><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7.xml"/><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hyperlink" Target="https://apac01.safelinks.protection.outlook.com/?url=http://tinyurl.com/ybjtg8v9&amp;data=02|01|Nirmal.Thewarathanthri@microsoft.com|fa0382a8477f4cc3bcbe08d646ae5c63|72f988bf86f141af91ab2d7cd011db47|1|0|636774112047335836&amp;sdata=3/hVn6KwHRZEeGNwkMOQJyeAazMAxH2xuzRppV10WWg%3D&amp;reserved=0" TargetMode="Externa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hyperlink" Target="https://na01.safelinks.protection.outlook.com/?url=http://bit.ly/2D8UWEO&amp;data=02|01|nirmal.thewarathanthri@microsoft.com|46be9a5994f14e2ad82508d6483a6d88|72f988bf86f141af91ab2d7cd011db47|1|1|636775813116811513&amp;sdata=967v11iDTsMUqo/MHX0p6YdVuJ66RLm2feBDqwXNOso%3D&amp;reserved=0"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hyperlink" Target="https://na01.safelinks.protection.outlook.com/?url=http://bit.ly/2D8UWEO&amp;data=02|01|Nirmal.Thewarathanthri@microsoft.com|7849694960054d50529f08d646057f3f|72f988bf86f141af91ab2d7cd011db47|1|0|636773386782481255&amp;sdata=KvbLBAWChA%2BJbbqfHmqIhIdsNBhIHRLWLx32g5Lf4%2BE%3D&amp;reserved=0" TargetMode="Externa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a:t>Windows Server and SQL Server 2008/R2 end of support planning</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2409" y="1423131"/>
            <a:ext cx="7086967" cy="5013763"/>
          </a:xfrm>
        </p:spPr>
        <p:txBody>
          <a:bodyPr>
            <a:noAutofit/>
          </a:bodyPr>
          <a:lstStyle/>
          <a:p>
            <a:r>
              <a:rPr lang="en-US" sz="3200">
                <a:solidFill>
                  <a:schemeClr val="tx1"/>
                </a:solidFill>
              </a:rPr>
              <a:t>Easily discover VMWare VMs and applications including service dependencies</a:t>
            </a:r>
          </a:p>
          <a:p>
            <a:r>
              <a:rPr lang="en-US" sz="3200">
                <a:solidFill>
                  <a:schemeClr val="tx1"/>
                </a:solidFill>
              </a:rPr>
              <a:t>Workload assessments</a:t>
            </a:r>
            <a:endParaRPr lang="en-US" sz="1800">
              <a:solidFill>
                <a:schemeClr val="tx1"/>
              </a:solidFill>
            </a:endParaRPr>
          </a:p>
          <a:p>
            <a:pPr lvl="1"/>
            <a:r>
              <a:rPr lang="en-US" sz="2000">
                <a:solidFill>
                  <a:schemeClr val="tx1"/>
                </a:solidFill>
              </a:rPr>
              <a:t>Right-size Azure resources based on utilization history</a:t>
            </a:r>
          </a:p>
          <a:p>
            <a:pPr lvl="1"/>
            <a:r>
              <a:rPr lang="en-US" sz="2000">
                <a:solidFill>
                  <a:schemeClr val="tx1"/>
                </a:solidFill>
              </a:rPr>
              <a:t>Estimate monthly costs in Azure</a:t>
            </a:r>
          </a:p>
          <a:p>
            <a:pPr lvl="1"/>
            <a:r>
              <a:rPr lang="en-US" sz="2000">
                <a:solidFill>
                  <a:schemeClr val="tx1"/>
                </a:solidFill>
              </a:rPr>
              <a:t>Migration risks and recommended tools</a:t>
            </a:r>
          </a:p>
          <a:p>
            <a:r>
              <a:rPr lang="en-US" sz="3200">
                <a:solidFill>
                  <a:schemeClr val="tx1"/>
                </a:solidFill>
              </a:rPr>
              <a:t>Hyper-V support coming soon – Private Preview </a:t>
            </a:r>
          </a:p>
          <a:p>
            <a:pPr lvl="1"/>
            <a:r>
              <a:rPr lang="en-US" sz="2000">
                <a:solidFill>
                  <a:schemeClr val="tx1"/>
                </a:solidFill>
              </a:rPr>
              <a:t>Leverage Azure Site Recovery Deployment Planner or partner tools for these workloads</a:t>
            </a:r>
          </a:p>
          <a:p>
            <a:endParaRPr lang="en-US" sz="2000">
              <a:solidFill>
                <a:schemeClr val="tx1"/>
              </a:solidFill>
            </a:endParaRPr>
          </a:p>
          <a:p>
            <a:pPr lvl="1"/>
            <a:endParaRPr lang="en-US" sz="1632">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 – Azure Migrate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86733" y="1817508"/>
            <a:ext cx="7194398" cy="3725084"/>
          </a:xfrm>
        </p:spPr>
        <p:txBody>
          <a:bodyPr>
            <a:noAutofit/>
          </a:bodyPr>
          <a:lstStyle/>
          <a:p>
            <a:r>
              <a:rPr lang="en-US" sz="3200">
                <a:solidFill>
                  <a:schemeClr val="tx1"/>
                </a:solidFill>
              </a:rPr>
              <a:t>Migrate from multiple database sources to Azure Data platforms with minimal downtime</a:t>
            </a:r>
          </a:p>
          <a:p>
            <a:r>
              <a:rPr lang="en-US" sz="3200">
                <a:solidFill>
                  <a:schemeClr val="tx1"/>
                </a:solidFill>
              </a:rPr>
              <a:t>Generate assessments of all recommended changes </a:t>
            </a:r>
          </a:p>
          <a:p>
            <a:r>
              <a:rPr lang="en-US" sz="3200">
                <a:solidFill>
                  <a:schemeClr val="tx1"/>
                </a:solidFill>
              </a:rPr>
              <a:t>Perform associated migration steps</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 – Database Migration Service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6862970" y="1906945"/>
            <a:ext cx="5510425" cy="3725084"/>
          </a:xfrm>
        </p:spPr>
        <p:txBody>
          <a:bodyPr>
            <a:noAutofit/>
          </a:bodyPr>
          <a:lstStyle/>
          <a:p>
            <a:pPr>
              <a:spcAft>
                <a:spcPts val="600"/>
              </a:spcAft>
            </a:pPr>
            <a:r>
              <a:rPr lang="en-US" sz="3200">
                <a:solidFill>
                  <a:schemeClr val="tx1"/>
                </a:solidFill>
              </a:rPr>
              <a:t>Unified view of security across on-premises and cloud workloads.</a:t>
            </a:r>
          </a:p>
          <a:p>
            <a:pPr>
              <a:spcAft>
                <a:spcPts val="600"/>
              </a:spcAft>
            </a:pPr>
            <a:r>
              <a:rPr lang="en-US" sz="3200">
                <a:solidFill>
                  <a:schemeClr val="tx1"/>
                </a:solidFill>
              </a:rPr>
              <a:t>Identify and remediate vulnerabilities</a:t>
            </a:r>
          </a:p>
          <a:p>
            <a:pPr>
              <a:spcAft>
                <a:spcPts val="600"/>
              </a:spcAft>
            </a:pPr>
            <a:r>
              <a:rPr lang="en-US" sz="3200">
                <a:solidFill>
                  <a:schemeClr val="tx1"/>
                </a:solidFill>
              </a:rPr>
              <a:t>Advanced threat protection</a:t>
            </a:r>
          </a:p>
          <a:p>
            <a:pPr>
              <a:spcAft>
                <a:spcPts val="600"/>
              </a:spcAft>
            </a:pPr>
            <a:r>
              <a:rPr lang="en-US" sz="3200">
                <a:solidFill>
                  <a:schemeClr val="tx1"/>
                </a:solidFill>
              </a:rPr>
              <a:t>Centralized security policies</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 – Azure Security Center</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828369"/>
            <a:ext cx="5239354" cy="1880959"/>
          </a:xfrm>
        </p:spPr>
        <p:txBody>
          <a:bodyPr>
            <a:noAutofit/>
          </a:bodyPr>
          <a:lstStyle/>
          <a:p>
            <a:r>
              <a:rPr lang="en-US" sz="3200">
                <a:solidFill>
                  <a:schemeClr val="tx1"/>
                </a:solidFill>
              </a:rPr>
              <a:t>Monitor and visualize usage and cost</a:t>
            </a:r>
          </a:p>
          <a:p>
            <a:r>
              <a:rPr lang="en-US" sz="3200">
                <a:solidFill>
                  <a:schemeClr val="tx1"/>
                </a:solidFill>
              </a:rPr>
              <a:t>Improve organizational accountability</a:t>
            </a:r>
          </a:p>
          <a:p>
            <a:r>
              <a:rPr lang="en-US" sz="3200">
                <a:solidFill>
                  <a:schemeClr val="tx1"/>
                </a:solidFill>
              </a:rPr>
              <a:t>Optimize cloud efficiency</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Common scenarios – Cost Management for Azure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a:latin typeface="Segoe UI" panose="020B0502040204020203" pitchFamily="34" charset="0"/>
                          <a:cs typeface="Segoe UI" panose="020B0502040204020203" pitchFamily="34" charset="0"/>
                        </a:rPr>
                        <a:t>Business</a:t>
                      </a:r>
                      <a:r>
                        <a:rPr lang="en-US" sz="1300" b="1" i="1" kern="1200">
                          <a:solidFill>
                            <a:schemeClr val="dk1"/>
                          </a:solidFill>
                          <a:latin typeface="Segoe UI" panose="020B0502040204020203" pitchFamily="34" charset="0"/>
                          <a:ea typeface="+mn-ea"/>
                          <a:cs typeface="Segoe UI" panose="020B0502040204020203" pitchFamily="34" charset="0"/>
                        </a:rPr>
                        <a:t> needs</a:t>
                      </a:r>
                    </a:p>
                    <a:p>
                      <a:r>
                        <a:rPr lang="en-US" sz="1300" b="0" i="0">
                          <a:latin typeface="Segoe UI" panose="020B0502040204020203" pitchFamily="34" charset="0"/>
                          <a:cs typeface="Segoe UI" panose="020B0502040204020203" pitchFamily="34" charset="0"/>
                        </a:rPr>
                        <a:t>(10 minutes)</a:t>
                      </a:r>
                      <a:br>
                        <a:rPr lang="en-US" sz="1300" b="0" i="0">
                          <a:latin typeface="Segoe UI" panose="020B0502040204020203" pitchFamily="34" charset="0"/>
                          <a:cs typeface="Segoe UI" panose="020B0502040204020203" pitchFamily="34" charset="0"/>
                        </a:rPr>
                      </a:br>
                      <a:endParaRPr lang="en-US" sz="1300" b="0" i="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a:solidFill>
                            <a:schemeClr val="dk1"/>
                          </a:solidFill>
                          <a:latin typeface="Segoe UI" panose="020B0502040204020203" pitchFamily="34" charset="0"/>
                          <a:ea typeface="+mn-ea"/>
                          <a:cs typeface="Segoe UI" panose="020B0502040204020203" pitchFamily="34" charset="0"/>
                        </a:rPr>
                        <a:t>(35 minutes)</a:t>
                      </a:r>
                      <a:br>
                        <a:rPr lang="en-US" sz="1300" b="0" i="0" kern="1200">
                          <a:solidFill>
                            <a:schemeClr val="dk1"/>
                          </a:solidFill>
                          <a:latin typeface="Segoe UI" panose="020B0502040204020203" pitchFamily="34" charset="0"/>
                          <a:ea typeface="+mn-ea"/>
                          <a:cs typeface="Segoe UI" panose="020B0502040204020203" pitchFamily="34" charset="0"/>
                        </a:rPr>
                      </a:br>
                      <a:endParaRPr lang="en-US" sz="1300" b="0" i="0" kern="120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a:solidFill>
                            <a:schemeClr val="dk1"/>
                          </a:solidFill>
                          <a:latin typeface="Segoe UI" panose="020B0502040204020203" pitchFamily="34" charset="0"/>
                          <a:ea typeface="+mn-ea"/>
                          <a:cs typeface="Segoe UI" panose="020B0502040204020203" pitchFamily="34" charset="0"/>
                        </a:rPr>
                        <a:t>(15 minutes)</a:t>
                      </a:r>
                    </a:p>
                    <a:p>
                      <a:endParaRPr lang="en-US" sz="1300" b="1" i="1">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a:latin typeface="Segoe UI" panose="020B0502040204020203" pitchFamily="34" charset="0"/>
                          <a:cs typeface="Segoe UI" panose="020B0502040204020203" pitchFamily="34" charset="0"/>
                        </a:rPr>
                        <a:t>Prepare for a 15-minute presentation to the customer.</a:t>
                      </a:r>
                      <a:br>
                        <a:rPr lang="en-US" sz="1300">
                          <a:latin typeface="Segoe UI" panose="020B0502040204020203" pitchFamily="34" charset="0"/>
                          <a:cs typeface="Segoe UI" panose="020B0502040204020203" pitchFamily="34" charset="0"/>
                        </a:rPr>
                      </a:br>
                      <a:endParaRPr lang="en-US" sz="130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B86C74-6750-4326-B1C0-EDCD8E3EC875}"/>
              </a:ext>
            </a:extLst>
          </p:cNvPr>
          <p:cNvSpPr>
            <a:spLocks noGrp="1"/>
          </p:cNvSpPr>
          <p:nvPr>
            <p:ph type="body" sz="quarter" idx="10"/>
          </p:nvPr>
        </p:nvSpPr>
        <p:spPr/>
        <p:txBody>
          <a:bodyPr/>
          <a:lstStyle/>
          <a:p>
            <a:endParaRPr lang="en-AU"/>
          </a:p>
        </p:txBody>
      </p:sp>
      <p:sp>
        <p:nvSpPr>
          <p:cNvPr id="3" name="Title 2">
            <a:extLst>
              <a:ext uri="{FF2B5EF4-FFF2-40B4-BE49-F238E27FC236}">
                <a16:creationId xmlns:a16="http://schemas.microsoft.com/office/drawing/2014/main" id="{09949A37-2CE9-4E8F-9420-CF4236EE39A3}"/>
              </a:ext>
            </a:extLst>
          </p:cNvPr>
          <p:cNvSpPr>
            <a:spLocks noGrp="1"/>
          </p:cNvSpPr>
          <p:nvPr>
            <p:ph type="title"/>
          </p:nvPr>
        </p:nvSpPr>
        <p:spPr/>
        <p:txBody>
          <a:bodyPr/>
          <a:lstStyle/>
          <a:p>
            <a:r>
              <a:rPr lang="en-AU" dirty="0"/>
              <a:t>http://aka.ms/12112018</a:t>
            </a:r>
          </a:p>
        </p:txBody>
      </p:sp>
    </p:spTree>
    <p:extLst>
      <p:ext uri="{BB962C8B-B14F-4D97-AF65-F5344CB8AC3E}">
        <p14:creationId xmlns:p14="http://schemas.microsoft.com/office/powerpoint/2010/main" val="26397032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a:latin typeface="+mj-lt"/>
            </a:endParaRPr>
          </a:p>
          <a:p>
            <a:pPr>
              <a:lnSpc>
                <a:spcPct val="90000"/>
              </a:lnSpc>
              <a:spcAft>
                <a:spcPts val="600"/>
              </a:spcAft>
            </a:pPr>
            <a:endParaRPr lang="en-US" sz="2400">
              <a:latin typeface="+mj-lt"/>
            </a:endParaRPr>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a:latin typeface="+mj-lt"/>
            </a:endParaRPr>
          </a:p>
          <a:p>
            <a:pPr>
              <a:lnSpc>
                <a:spcPct val="90000"/>
              </a:lnSpc>
              <a:spcAft>
                <a:spcPts val="600"/>
              </a:spcAft>
            </a:pPr>
            <a:r>
              <a:rPr lang="en-US" sz="3600">
                <a:latin typeface="+mj-lt"/>
              </a:rPr>
              <a:t>Directions</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a:latin typeface="Segoe UI Semilight" panose="020B0402040204020203" pitchFamily="34" charset="0"/>
                <a:cs typeface="Segoe UI Semilight" panose="020B0402040204020203" pitchFamily="34" charset="0"/>
              </a:rPr>
              <a:t>The customer team gives feedback to the Microsoft team</a:t>
            </a:r>
            <a:endParaRPr lang="en-US" sz="2000" strike="sngStrike">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a:solidFill>
                  <a:schemeClr val="tx1"/>
                </a:solidFill>
              </a:rPr>
              <a:t>Sloane Peterson, CIO</a:t>
            </a:r>
          </a:p>
          <a:p>
            <a:r>
              <a:rPr lang="en-US" sz="3600">
                <a:solidFill>
                  <a:schemeClr val="tx1"/>
                </a:solidFill>
              </a:rPr>
              <a:t>Jude Watkins, Director of Database Operations</a:t>
            </a:r>
          </a:p>
          <a:p>
            <a:r>
              <a:rPr lang="en-US" sz="3600">
                <a:solidFill>
                  <a:schemeClr val="tx1"/>
                </a:solidFill>
              </a:rPr>
              <a:t>Frances Bradley, Manager Inventory Management Applications</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target audience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a:solidFill>
                  <a:schemeClr val="tx1"/>
                </a:solidFill>
              </a:rPr>
              <a:t>The solution for Fabrikam's scenario :</a:t>
            </a:r>
          </a:p>
          <a:p>
            <a:pPr lvl="0">
              <a:spcAft>
                <a:spcPts val="600"/>
              </a:spcAft>
            </a:pPr>
            <a:r>
              <a:rPr lang="en-US" sz="3200">
                <a:solidFill>
                  <a:schemeClr val="tx1"/>
                </a:solidFill>
              </a:rPr>
              <a:t>Assessment consisting of three steps; discovery, mapping, and evaluation of all the systems in the organization.</a:t>
            </a:r>
          </a:p>
          <a:p>
            <a:pPr lvl="0">
              <a:spcAft>
                <a:spcPts val="600"/>
              </a:spcAft>
            </a:pPr>
            <a:r>
              <a:rPr lang="en-US" sz="3200">
                <a:solidFill>
                  <a:schemeClr val="tx1"/>
                </a:solidFill>
              </a:rPr>
              <a:t>Migration of resources. Out of the assessment we will decide if we should rehost, refactor, rearchitect or rebuild each workload. </a:t>
            </a:r>
          </a:p>
          <a:p>
            <a:pPr lvl="0">
              <a:spcAft>
                <a:spcPts val="600"/>
              </a:spcAft>
            </a:pPr>
            <a:r>
              <a:rPr lang="en-US" sz="3200">
                <a:solidFill>
                  <a:schemeClr val="tx1"/>
                </a:solidFill>
              </a:rPr>
              <a:t>Optimize our workloads by improving business continuity capability, enhancing security and compliance, and optimizing cost. </a:t>
            </a:r>
          </a:p>
          <a:p>
            <a:pPr marL="0" indent="0">
              <a:buNone/>
            </a:pPr>
            <a:endParaRPr lang="en-US" sz="2400">
              <a:solidFill>
                <a:schemeClr val="tx1"/>
              </a:solidFill>
            </a:endParaRPr>
          </a:p>
          <a:p>
            <a:pPr marL="0" indent="0">
              <a:buNone/>
            </a:pPr>
            <a:r>
              <a:rPr lang="en-US" sz="2400" i="1">
                <a:solidFill>
                  <a:schemeClr val="tx1"/>
                </a:solidFill>
              </a:rPr>
              <a:t>Let’s review in more detail.</a:t>
            </a:r>
          </a:p>
          <a:p>
            <a:pPr marL="0" indent="0">
              <a:spcAft>
                <a:spcPts val="882"/>
              </a:spcAft>
              <a:buNone/>
            </a:pPr>
            <a:endParaRPr lang="en-US" sz="12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overview</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3FC5706-E5B9-462F-8104-0C0F6BDCD75D}"/>
              </a:ext>
            </a:extLst>
          </p:cNvPr>
          <p:cNvSpPr>
            <a:spLocks noGrp="1"/>
          </p:cNvSpPr>
          <p:nvPr>
            <p:ph type="body" sz="quarter" idx="10"/>
          </p:nvPr>
        </p:nvSpPr>
        <p:spPr>
          <a:xfrm>
            <a:off x="269239" y="1189177"/>
            <a:ext cx="11653523" cy="5982087"/>
          </a:xfrm>
        </p:spPr>
        <p:txBody>
          <a:bodyPr vert="horz" wrap="square" lIns="146304" tIns="91440" rIns="146304" bIns="91440" rtlCol="0" anchor="t">
            <a:spAutoFit/>
          </a:bodyPr>
          <a:lstStyle/>
          <a:p>
            <a:pPr marL="335915" indent="-335915"/>
            <a:r>
              <a:rPr lang="en-US" sz="2400" dirty="0"/>
              <a:t>9:15am -  Whiteboard Design Session – Case Study Presentation</a:t>
            </a:r>
            <a:endParaRPr lang="en-US" sz="2400" dirty="0">
              <a:cs typeface="Segoe UI Light"/>
            </a:endParaRPr>
          </a:p>
          <a:p>
            <a:pPr marL="335915" indent="-335915"/>
            <a:r>
              <a:rPr lang="en-US" sz="2400" dirty="0"/>
              <a:t>10:30am – Break</a:t>
            </a:r>
            <a:endParaRPr lang="en-US" sz="2400" dirty="0">
              <a:cs typeface="Segoe UI Light"/>
            </a:endParaRPr>
          </a:p>
          <a:p>
            <a:pPr marL="335915" indent="-335915"/>
            <a:r>
              <a:rPr lang="en-US" sz="2400" dirty="0">
                <a:cs typeface="Segoe UI Light"/>
              </a:rPr>
              <a:t>10:45am – Present Solution (10 Minutes per Group)</a:t>
            </a:r>
          </a:p>
          <a:p>
            <a:pPr marL="335915" indent="-335915"/>
            <a:r>
              <a:rPr lang="en-US" sz="2400" dirty="0"/>
              <a:t>11:05am – Preferred Solution Presentation</a:t>
            </a:r>
            <a:endParaRPr lang="en-US" sz="2400" dirty="0">
              <a:cs typeface="Segoe UI Light"/>
            </a:endParaRPr>
          </a:p>
          <a:p>
            <a:pPr marL="335915" indent="-335915"/>
            <a:r>
              <a:rPr lang="en-US" sz="2400" dirty="0"/>
              <a:t>11:15am - Demonstrate Migration Tools (20 Minutes Demo Data Migration Tools / 20 Minutes for Azure Migrate)</a:t>
            </a:r>
            <a:endParaRPr lang="en-US" sz="2400" dirty="0">
              <a:cs typeface="Segoe UI Light"/>
            </a:endParaRPr>
          </a:p>
          <a:p>
            <a:pPr marL="335915" indent="-335915"/>
            <a:r>
              <a:rPr lang="en-US" sz="2400"/>
              <a:t>12:30pm </a:t>
            </a:r>
            <a:r>
              <a:rPr lang="en-US" sz="2400" dirty="0"/>
              <a:t>– Lunch </a:t>
            </a:r>
          </a:p>
          <a:p>
            <a:pPr marL="335915" indent="-335915"/>
            <a:r>
              <a:rPr lang="en-US" sz="2400" dirty="0"/>
              <a:t>1:15pm – Partner Solutions  </a:t>
            </a:r>
            <a:endParaRPr lang="en-US" sz="2400" dirty="0">
              <a:cs typeface="Segoe UI Light"/>
            </a:endParaRPr>
          </a:p>
          <a:p>
            <a:pPr marL="335915" indent="-335915"/>
            <a:r>
              <a:rPr lang="en-US" sz="2400" dirty="0"/>
              <a:t>1:45pm – Hands on Labs (Azure Migrate) </a:t>
            </a:r>
            <a:endParaRPr lang="en-US" sz="2400" dirty="0">
              <a:cs typeface="Segoe UI Light"/>
            </a:endParaRPr>
          </a:p>
          <a:p>
            <a:pPr marL="335915" indent="-335915"/>
            <a:r>
              <a:rPr lang="en-US" sz="2400" dirty="0"/>
              <a:t>2:15pm – Hands on Labs (Data Platform Upgrade / Migration) </a:t>
            </a:r>
            <a:endParaRPr lang="en-US" sz="2400" dirty="0">
              <a:cs typeface="Segoe UI Light"/>
            </a:endParaRPr>
          </a:p>
          <a:p>
            <a:pPr marL="335915" indent="-335915"/>
            <a:r>
              <a:rPr lang="en-US" sz="2400" dirty="0">
                <a:cs typeface="Segoe UI Light"/>
              </a:rPr>
              <a:t>3:00pm – Break</a:t>
            </a:r>
          </a:p>
          <a:p>
            <a:pPr marL="335915" indent="-335915"/>
            <a:r>
              <a:rPr lang="en-US" sz="2400" dirty="0">
                <a:cs typeface="Segoe UI Light"/>
              </a:rPr>
              <a:t>3:15pm – Hands on Labs</a:t>
            </a:r>
            <a:r>
              <a:rPr lang="en-US" sz="2400" dirty="0">
                <a:solidFill>
                  <a:schemeClr val="tx1"/>
                </a:solidFill>
                <a:cs typeface="Segoe UI Light"/>
              </a:rPr>
              <a:t> (Data Platform Upgrade / Migration)</a:t>
            </a:r>
            <a:r>
              <a:rPr lang="en-US" sz="2400" dirty="0">
                <a:solidFill>
                  <a:srgbClr val="000000"/>
                </a:solidFill>
                <a:cs typeface="Segoe UI Light"/>
              </a:rPr>
              <a:t> </a:t>
            </a:r>
            <a:endParaRPr lang="en-US" sz="2400" dirty="0"/>
          </a:p>
          <a:p>
            <a:pPr marL="335915" indent="-335915"/>
            <a:r>
              <a:rPr lang="en-US" sz="2400" dirty="0"/>
              <a:t>4.30pm – Close </a:t>
            </a:r>
            <a:endParaRPr lang="en-US" sz="2400" dirty="0">
              <a:cs typeface="Segoe UI Light"/>
            </a:endParaRPr>
          </a:p>
          <a:p>
            <a:pPr marL="335915" indent="-335915"/>
            <a:endParaRPr lang="en-AU" dirty="0">
              <a:cs typeface="Segoe UI Light"/>
            </a:endParaRPr>
          </a:p>
        </p:txBody>
      </p:sp>
      <p:sp>
        <p:nvSpPr>
          <p:cNvPr id="4" name="Title 3">
            <a:extLst>
              <a:ext uri="{FF2B5EF4-FFF2-40B4-BE49-F238E27FC236}">
                <a16:creationId xmlns:a16="http://schemas.microsoft.com/office/drawing/2014/main" id="{4A5CF444-AA91-440B-A741-7AEC1E745CA6}"/>
              </a:ext>
            </a:extLst>
          </p:cNvPr>
          <p:cNvSpPr>
            <a:spLocks noGrp="1"/>
          </p:cNvSpPr>
          <p:nvPr>
            <p:ph type="title"/>
          </p:nvPr>
        </p:nvSpPr>
        <p:spPr/>
        <p:txBody>
          <a:bodyPr/>
          <a:lstStyle/>
          <a:p>
            <a:r>
              <a:rPr lang="en-US"/>
              <a:t>Agenda	</a:t>
            </a:r>
            <a:endParaRPr lang="en-AU"/>
          </a:p>
        </p:txBody>
      </p:sp>
    </p:spTree>
    <p:extLst>
      <p:ext uri="{BB962C8B-B14F-4D97-AF65-F5344CB8AC3E}">
        <p14:creationId xmlns:p14="http://schemas.microsoft.com/office/powerpoint/2010/main" val="15200815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a:solidFill>
                  <a:schemeClr val="tx1"/>
                </a:solidFill>
              </a:rPr>
              <a:t>Discovery: In the discovery phase you will collect information about your various workloads. At the end of this phase you should have an inventory of all of your servers.</a:t>
            </a:r>
          </a:p>
          <a:p>
            <a:pPr>
              <a:spcAft>
                <a:spcPts val="600"/>
              </a:spcAft>
            </a:pPr>
            <a:r>
              <a:rPr lang="en-US" sz="3200">
                <a:solidFill>
                  <a:schemeClr val="tx1"/>
                </a:solidFill>
              </a:rPr>
              <a:t>Mapping: Identify dependencies between servers. Groups servers logically to represent applications. </a:t>
            </a:r>
          </a:p>
          <a:p>
            <a:pPr>
              <a:spcAft>
                <a:spcPts val="600"/>
              </a:spcAft>
            </a:pPr>
            <a:r>
              <a:rPr lang="en-US" sz="320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Assess</a:t>
            </a:r>
            <a:br>
              <a:rPr lang="en-US">
                <a:solidFill>
                  <a:schemeClr val="tx1"/>
                </a:solidFill>
                <a:latin typeface="Segoe UI" panose="020B0502040204020203" pitchFamily="34" charset="0"/>
              </a:rPr>
            </a:br>
            <a:r>
              <a:rPr lang="en-US" sz="2800">
                <a:solidFill>
                  <a:schemeClr val="tx1"/>
                </a:solidFill>
                <a:latin typeface="Segoe UI" panose="020B0502040204020203" pitchFamily="34" charset="0"/>
              </a:rPr>
              <a:t>Assessment can be broken down into three phases</a:t>
            </a: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a:solidFill>
                  <a:schemeClr val="tx1"/>
                </a:solidFill>
              </a:rPr>
              <a:t>Tools</a:t>
            </a:r>
            <a:endParaRPr lang="en-US" sz="2400">
              <a:solidFill>
                <a:schemeClr val="tx1"/>
              </a:solidFill>
            </a:endParaRPr>
          </a:p>
          <a:p>
            <a:pPr>
              <a:spcAft>
                <a:spcPts val="600"/>
              </a:spcAft>
            </a:pPr>
            <a:r>
              <a:rPr lang="en-US" sz="2400">
                <a:solidFill>
                  <a:schemeClr val="tx1"/>
                </a:solidFill>
              </a:rPr>
              <a:t>Azure Migrate</a:t>
            </a:r>
          </a:p>
          <a:p>
            <a:pPr>
              <a:spcAft>
                <a:spcPts val="600"/>
              </a:spcAft>
            </a:pPr>
            <a:r>
              <a:rPr lang="en-US" sz="2400">
                <a:solidFill>
                  <a:schemeClr val="tx1"/>
                </a:solidFill>
              </a:rPr>
              <a:t>Microsoft Assessment and Planning Toolkit</a:t>
            </a:r>
          </a:p>
          <a:p>
            <a:pPr>
              <a:spcAft>
                <a:spcPts val="600"/>
              </a:spcAft>
            </a:pPr>
            <a:r>
              <a:rPr lang="en-US" sz="2400">
                <a:solidFill>
                  <a:schemeClr val="tx1"/>
                </a:solidFill>
              </a:rPr>
              <a:t>Database Migration Guide</a:t>
            </a:r>
          </a:p>
          <a:p>
            <a:pPr>
              <a:spcAft>
                <a:spcPts val="600"/>
              </a:spcAft>
            </a:pPr>
            <a:r>
              <a:rPr lang="en-US" sz="2400">
                <a:solidFill>
                  <a:schemeClr val="tx1"/>
                </a:solidFill>
              </a:rPr>
              <a:t>Azure Database Migration Service</a:t>
            </a:r>
          </a:p>
          <a:p>
            <a:pPr>
              <a:spcAft>
                <a:spcPts val="600"/>
              </a:spcAft>
            </a:pPr>
            <a:r>
              <a:rPr lang="en-US" sz="2400">
                <a:solidFill>
                  <a:schemeClr val="tx1"/>
                </a:solidFill>
              </a:rPr>
              <a:t>Data Migration Assistant</a:t>
            </a:r>
          </a:p>
          <a:p>
            <a:pPr>
              <a:spcAft>
                <a:spcPts val="600"/>
              </a:spcAft>
            </a:pPr>
            <a:r>
              <a:rPr lang="en-US" sz="2400">
                <a:solidFill>
                  <a:schemeClr val="tx1"/>
                </a:solidFill>
              </a:rPr>
              <a:t>Database Experimentation Assistant</a:t>
            </a:r>
          </a:p>
          <a:p>
            <a:pPr>
              <a:spcAft>
                <a:spcPts val="600"/>
              </a:spcAft>
            </a:pPr>
            <a:endParaRPr lang="en-US" sz="2400">
              <a:solidFill>
                <a:schemeClr val="tx1"/>
              </a:solidFill>
            </a:endParaRPr>
          </a:p>
          <a:p>
            <a:pPr marL="0" indent="0">
              <a:spcAft>
                <a:spcPts val="882"/>
              </a:spcAft>
              <a:buNone/>
            </a:pPr>
            <a:endParaRPr lang="en-US" sz="12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Assess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7" name="Picture 6" descr="Identify any tools that Fabrikam might use to help with asse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a:solidFill>
                  <a:schemeClr val="tx1"/>
                </a:solidFill>
              </a:rPr>
              <a:t>Migration Partners</a:t>
            </a:r>
            <a:endParaRPr lang="en-US" sz="2400">
              <a:solidFill>
                <a:schemeClr val="tx1"/>
              </a:solidFill>
            </a:endParaRPr>
          </a:p>
          <a:p>
            <a:pPr>
              <a:spcAft>
                <a:spcPts val="600"/>
              </a:spcAft>
            </a:pPr>
            <a:r>
              <a:rPr lang="en-US" sz="2400">
                <a:solidFill>
                  <a:schemeClr val="tx1"/>
                </a:solidFill>
              </a:rPr>
              <a:t>Managed Service Providers can help you drive migration initiatives and manage your resources once they're in Azure.</a:t>
            </a:r>
          </a:p>
          <a:p>
            <a:pPr>
              <a:spcAft>
                <a:spcPts val="600"/>
              </a:spcAft>
            </a:pPr>
            <a:r>
              <a:rPr lang="en-US" sz="2400">
                <a:solidFill>
                  <a:schemeClr val="tx1"/>
                </a:solidFill>
              </a:rPr>
              <a:t>Systems integrators can help you drive migration initiatives by providing project management and technical consulting.</a:t>
            </a:r>
          </a:p>
          <a:p>
            <a:pPr>
              <a:spcAft>
                <a:spcPts val="600"/>
              </a:spcAft>
            </a:pPr>
            <a:endParaRPr lang="en-US" sz="2400">
              <a:solidFill>
                <a:schemeClr val="tx1"/>
              </a:solidFill>
            </a:endParaRPr>
          </a:p>
          <a:p>
            <a:pPr marL="0" indent="0">
              <a:spcAft>
                <a:spcPts val="882"/>
              </a:spcAft>
              <a:buNone/>
            </a:pPr>
            <a:endParaRPr lang="en-US" sz="12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Assess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a:solidFill>
                  <a:schemeClr val="tx1"/>
                </a:solidFill>
              </a:rPr>
              <a:t>Cost/Benefit Analysis</a:t>
            </a:r>
            <a:endParaRPr lang="en-US" sz="2800">
              <a:solidFill>
                <a:schemeClr val="tx1"/>
              </a:solidFill>
            </a:endParaRPr>
          </a:p>
          <a:p>
            <a:pPr>
              <a:spcAft>
                <a:spcPts val="600"/>
              </a:spcAft>
            </a:pPr>
            <a:r>
              <a:rPr lang="en-US" sz="2800">
                <a:solidFill>
                  <a:schemeClr val="tx1"/>
                </a:solidFill>
              </a:rPr>
              <a:t>Maintain the current version</a:t>
            </a:r>
          </a:p>
          <a:p>
            <a:pPr lvl="1">
              <a:spcAft>
                <a:spcPts val="600"/>
              </a:spcAft>
            </a:pPr>
            <a:r>
              <a:rPr lang="en-US" sz="2400">
                <a:solidFill>
                  <a:schemeClr val="tx1"/>
                </a:solidFill>
              </a:rPr>
              <a:t>Extended Security Updates</a:t>
            </a:r>
          </a:p>
          <a:p>
            <a:pPr lvl="1">
              <a:spcAft>
                <a:spcPts val="600"/>
              </a:spcAft>
            </a:pPr>
            <a:r>
              <a:rPr lang="en-US" sz="2400">
                <a:solidFill>
                  <a:schemeClr val="tx1"/>
                </a:solidFill>
              </a:rPr>
              <a:t>Tiered pricing model</a:t>
            </a:r>
          </a:p>
          <a:p>
            <a:pPr>
              <a:spcAft>
                <a:spcPts val="600"/>
              </a:spcAft>
            </a:pPr>
            <a:r>
              <a:rPr lang="en-US" sz="2800">
                <a:solidFill>
                  <a:schemeClr val="tx1"/>
                </a:solidFill>
              </a:rPr>
              <a:t>Rehost to Azure Virtual Machines</a:t>
            </a:r>
            <a:endParaRPr lang="en-US" sz="1400">
              <a:solidFill>
                <a:schemeClr val="tx1"/>
              </a:solidFill>
            </a:endParaRPr>
          </a:p>
          <a:p>
            <a:pPr lvl="1">
              <a:spcAft>
                <a:spcPts val="600"/>
              </a:spcAft>
            </a:pPr>
            <a:r>
              <a:rPr lang="en-US" sz="2400">
                <a:solidFill>
                  <a:schemeClr val="tx1"/>
                </a:solidFill>
              </a:rPr>
              <a:t>Flexibility and scalability of the cloud</a:t>
            </a:r>
          </a:p>
          <a:p>
            <a:pPr lvl="1">
              <a:spcAft>
                <a:spcPts val="600"/>
              </a:spcAft>
            </a:pPr>
            <a:r>
              <a:rPr lang="en-US" sz="2400">
                <a:solidFill>
                  <a:schemeClr val="tx1"/>
                </a:solidFill>
              </a:rPr>
              <a:t>Take advantage of Azure Hybrid Benefits</a:t>
            </a:r>
          </a:p>
          <a:p>
            <a:pPr lvl="1">
              <a:spcAft>
                <a:spcPts val="600"/>
              </a:spcAft>
            </a:pPr>
            <a:r>
              <a:rPr lang="en-US" sz="2400">
                <a:solidFill>
                  <a:schemeClr val="tx1"/>
                </a:solidFill>
              </a:rPr>
              <a:t>3 years of Extended Security Updates for Azure Virtual Machines at no charge</a:t>
            </a:r>
          </a:p>
          <a:p>
            <a:pPr lvl="1">
              <a:spcAft>
                <a:spcPts val="600"/>
              </a:spcAft>
            </a:pPr>
            <a:r>
              <a:rPr lang="en-US" sz="2400">
                <a:solidFill>
                  <a:schemeClr val="tx1"/>
                </a:solidFill>
              </a:rPr>
              <a:t>Use the Azure TCO Calculator to estimate cost savings</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Assess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pic>
        <p:nvPicPr>
          <p:cNvPr id="5" name="Snagit_PPTA0BF" descr="Graphic of the Azure TCO Calculator showing an example of the potential cost savings from an Azure migration">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a:solidFill>
                  <a:schemeClr val="tx1"/>
                </a:solidFill>
                <a:cs typeface="Segoe UI" panose="020B0502040204020203" pitchFamily="34" charset="0"/>
              </a:rPr>
              <a:t>Preferred solution – Migrate</a:t>
            </a:r>
            <a:br>
              <a:rPr lang="en-US">
                <a:solidFill>
                  <a:schemeClr val="tx1"/>
                </a:solidFill>
                <a:latin typeface="Segoe UI" panose="020B0502040204020203" pitchFamily="34" charset="0"/>
              </a:rPr>
            </a:br>
            <a:r>
              <a:rPr lang="en-US" sz="280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a:solidFill>
                  <a:schemeClr val="tx1"/>
                </a:solidFill>
              </a:rPr>
              <a:t>No code changes</a:t>
            </a:r>
          </a:p>
          <a:p>
            <a:pPr>
              <a:spcAft>
                <a:spcPts val="600"/>
              </a:spcAft>
            </a:pPr>
            <a:r>
              <a:rPr lang="en-US" sz="2400">
                <a:solidFill>
                  <a:schemeClr val="tx1"/>
                </a:solidFill>
              </a:rPr>
              <a:t>Applications migrated as-is</a:t>
            </a:r>
          </a:p>
          <a:p>
            <a:pPr>
              <a:spcAft>
                <a:spcPts val="600"/>
              </a:spcAft>
            </a:pPr>
            <a:r>
              <a:rPr lang="en-US" sz="2400">
                <a:solidFill>
                  <a:schemeClr val="tx1"/>
                </a:solidFill>
              </a:rPr>
              <a:t>Fast migration</a:t>
            </a:r>
          </a:p>
          <a:p>
            <a:pPr>
              <a:spcAft>
                <a:spcPts val="600"/>
              </a:spcAft>
            </a:pPr>
            <a:r>
              <a:rPr lang="en-US" sz="2400">
                <a:solidFill>
                  <a:schemeClr val="tx1"/>
                </a:solidFill>
              </a:rPr>
              <a:t>Low risk</a:t>
            </a:r>
          </a:p>
          <a:p>
            <a:pPr>
              <a:spcAft>
                <a:spcPts val="600"/>
              </a:spcAft>
            </a:pPr>
            <a:r>
              <a:rPr lang="en-US" sz="2400">
                <a:solidFill>
                  <a:schemeClr val="tx1"/>
                </a:solidFill>
              </a:rPr>
              <a:t>Use when:</a:t>
            </a:r>
          </a:p>
          <a:p>
            <a:pPr lvl="1">
              <a:spcAft>
                <a:spcPts val="600"/>
              </a:spcAft>
            </a:pPr>
            <a:r>
              <a:rPr lang="en-US" sz="1900">
                <a:solidFill>
                  <a:schemeClr val="tx1"/>
                </a:solidFill>
              </a:rPr>
              <a:t>Need to migrate quickly</a:t>
            </a:r>
          </a:p>
          <a:p>
            <a:pPr lvl="1">
              <a:spcAft>
                <a:spcPts val="600"/>
              </a:spcAft>
            </a:pPr>
            <a:r>
              <a:rPr lang="en-US" sz="1900">
                <a:solidFill>
                  <a:schemeClr val="tx1"/>
                </a:solidFill>
              </a:rPr>
              <a:t>Apps already architected for IaaS</a:t>
            </a:r>
          </a:p>
          <a:p>
            <a:pPr lvl="1">
              <a:spcAft>
                <a:spcPts val="600"/>
              </a:spcAft>
            </a:pPr>
            <a:r>
              <a:rPr lang="en-US" sz="1900">
                <a:solidFill>
                  <a:schemeClr val="tx1"/>
                </a:solidFill>
              </a:rPr>
              <a:t>Changes not needed in application</a:t>
            </a:r>
          </a:p>
          <a:p>
            <a:pPr lvl="1">
              <a:spcAft>
                <a:spcPts val="600"/>
              </a:spcAft>
            </a:pPr>
            <a:r>
              <a:rPr lang="en-US" sz="1900">
                <a:solidFill>
                  <a:schemeClr val="tx1"/>
                </a:solidFill>
              </a:rPr>
              <a:t>Requirements of application can only be met with IaaS</a:t>
            </a:r>
          </a:p>
          <a:p>
            <a:pPr lvl="1">
              <a:spcAft>
                <a:spcPts val="600"/>
              </a:spcAft>
            </a:pPr>
            <a:r>
              <a:rPr lang="en-US" sz="1900">
                <a:solidFill>
                  <a:schemeClr val="tx1"/>
                </a:solidFill>
              </a:rPr>
              <a:t>Cannot change application code</a:t>
            </a:r>
          </a:p>
          <a:p>
            <a:pPr lvl="1">
              <a:spcAft>
                <a:spcPts val="600"/>
              </a:spcAft>
            </a:pPr>
            <a:endParaRPr lang="en-US" sz="20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Migrate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a:solidFill>
                  <a:schemeClr val="tx1"/>
                </a:solidFill>
              </a:rPr>
              <a:t>"Repackaging"</a:t>
            </a:r>
          </a:p>
          <a:p>
            <a:pPr>
              <a:spcAft>
                <a:spcPts val="600"/>
              </a:spcAft>
            </a:pPr>
            <a:r>
              <a:rPr lang="en-US" sz="2400">
                <a:solidFill>
                  <a:schemeClr val="tx1"/>
                </a:solidFill>
              </a:rPr>
              <a:t>Migrate to PaaS with minimal changes</a:t>
            </a:r>
          </a:p>
          <a:p>
            <a:pPr>
              <a:spcAft>
                <a:spcPts val="600"/>
              </a:spcAft>
            </a:pPr>
            <a:r>
              <a:rPr lang="en-US" sz="2400">
                <a:solidFill>
                  <a:schemeClr val="tx1"/>
                </a:solidFill>
              </a:rPr>
              <a:t>Take better advantage of the cloud</a:t>
            </a:r>
          </a:p>
          <a:p>
            <a:pPr>
              <a:spcAft>
                <a:spcPts val="600"/>
              </a:spcAft>
            </a:pPr>
            <a:r>
              <a:rPr lang="en-US" sz="2400">
                <a:solidFill>
                  <a:schemeClr val="tx1"/>
                </a:solidFill>
              </a:rPr>
              <a:t>Use when:</a:t>
            </a:r>
          </a:p>
          <a:p>
            <a:pPr lvl="1">
              <a:spcAft>
                <a:spcPts val="600"/>
              </a:spcAft>
            </a:pPr>
            <a:r>
              <a:rPr lang="en-US" sz="1900">
                <a:solidFill>
                  <a:schemeClr val="tx1"/>
                </a:solidFill>
              </a:rPr>
              <a:t>Need to use existing code base and skills</a:t>
            </a:r>
          </a:p>
          <a:p>
            <a:pPr lvl="1">
              <a:spcAft>
                <a:spcPts val="600"/>
              </a:spcAft>
            </a:pPr>
            <a:r>
              <a:rPr lang="en-US" sz="1900">
                <a:solidFill>
                  <a:schemeClr val="tx1"/>
                </a:solidFill>
              </a:rPr>
              <a:t>Application can be easily repackaged to work in Azure</a:t>
            </a:r>
          </a:p>
          <a:p>
            <a:pPr lvl="1">
              <a:spcAft>
                <a:spcPts val="600"/>
              </a:spcAft>
            </a:pPr>
            <a:r>
              <a:rPr lang="en-US" sz="1900">
                <a:solidFill>
                  <a:schemeClr val="tx1"/>
                </a:solidFill>
              </a:rPr>
              <a:t>You want to apply DevOps practices in Azure</a:t>
            </a:r>
          </a:p>
          <a:p>
            <a:pPr lvl="1">
              <a:spcAft>
                <a:spcPts val="600"/>
              </a:spcAft>
            </a:pPr>
            <a:r>
              <a:rPr lang="en-US" sz="1900">
                <a:solidFill>
                  <a:schemeClr val="tx1"/>
                </a:solidFill>
              </a:rPr>
              <a:t>Your are applying a container strategy to certain workloads</a:t>
            </a:r>
          </a:p>
          <a:p>
            <a:pPr lvl="1">
              <a:spcAft>
                <a:spcPts val="600"/>
              </a:spcAft>
            </a:pPr>
            <a:endParaRPr lang="en-US" sz="20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Migrate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Refactor</a:t>
            </a:r>
          </a:p>
        </p:txBody>
      </p:sp>
      <p:sp>
        <p:nvSpPr>
          <p:cNvPr id="8" name="PageEdit_EFB8">
            <a:extLst>
              <a:ext uri="{FF2B5EF4-FFF2-40B4-BE49-F238E27FC236}">
                <a16:creationId xmlns:a16="http://schemas.microsoft.com/office/drawing/2014/main" id="{3F3850BF-25AF-4569-B77E-0843F1BEEF73}"/>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a:solidFill>
                  <a:schemeClr val="tx1"/>
                </a:solidFill>
              </a:rPr>
              <a:t>Modify application code base to optimize for cloud</a:t>
            </a:r>
          </a:p>
          <a:p>
            <a:pPr>
              <a:spcAft>
                <a:spcPts val="600"/>
              </a:spcAft>
            </a:pPr>
            <a:r>
              <a:rPr lang="en-US" sz="2400">
                <a:solidFill>
                  <a:schemeClr val="tx1"/>
                </a:solidFill>
              </a:rPr>
              <a:t>Use when:</a:t>
            </a:r>
          </a:p>
          <a:p>
            <a:pPr lvl="1">
              <a:spcAft>
                <a:spcPts val="600"/>
              </a:spcAft>
            </a:pPr>
            <a:r>
              <a:rPr lang="en-US" sz="1900">
                <a:solidFill>
                  <a:schemeClr val="tx1"/>
                </a:solidFill>
              </a:rPr>
              <a:t>Application needs a major revision to incorporate new functionality or work effectively in the cloud</a:t>
            </a:r>
          </a:p>
          <a:p>
            <a:pPr lvl="1">
              <a:spcAft>
                <a:spcPts val="600"/>
              </a:spcAft>
            </a:pPr>
            <a:r>
              <a:rPr lang="en-US" sz="1900">
                <a:solidFill>
                  <a:schemeClr val="tx1"/>
                </a:solidFill>
              </a:rPr>
              <a:t>You want to make use of existing application investments</a:t>
            </a:r>
          </a:p>
          <a:p>
            <a:pPr lvl="1">
              <a:spcAft>
                <a:spcPts val="600"/>
              </a:spcAft>
            </a:pPr>
            <a:r>
              <a:rPr lang="en-US" sz="1900">
                <a:solidFill>
                  <a:schemeClr val="tx1"/>
                </a:solidFill>
              </a:rPr>
              <a:t>You want to minimize the use of virtual machines</a:t>
            </a:r>
          </a:p>
          <a:p>
            <a:pPr lvl="1">
              <a:spcAft>
                <a:spcPts val="600"/>
              </a:spcAft>
            </a:pPr>
            <a:r>
              <a:rPr lang="en-US" sz="1900">
                <a:solidFill>
                  <a:schemeClr val="tx1"/>
                </a:solidFill>
              </a:rPr>
              <a:t>You want to apply DevOps practices in Azure</a:t>
            </a:r>
          </a:p>
          <a:p>
            <a:pPr lvl="1">
              <a:spcAft>
                <a:spcPts val="600"/>
              </a:spcAft>
            </a:pPr>
            <a:endParaRPr lang="en-US" sz="20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Migrate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Rearchitect</a:t>
            </a:r>
          </a:p>
        </p:txBody>
      </p:sp>
      <p:sp>
        <p:nvSpPr>
          <p:cNvPr id="6" name="Freeform 96">
            <a:extLst>
              <a:ext uri="{FF2B5EF4-FFF2-40B4-BE49-F238E27FC236}">
                <a16:creationId xmlns:a16="http://schemas.microsoft.com/office/drawing/2014/main" id="{DAB30C43-548C-4887-B20A-9D3D74BF2C04}"/>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a:solidFill>
                  <a:schemeClr val="tx1"/>
                </a:solidFill>
              </a:rPr>
              <a:t>Rebuild an application from scratch using cloud-native technology</a:t>
            </a:r>
          </a:p>
          <a:p>
            <a:pPr>
              <a:spcAft>
                <a:spcPts val="600"/>
              </a:spcAft>
            </a:pPr>
            <a:r>
              <a:rPr lang="en-US" sz="2400">
                <a:solidFill>
                  <a:schemeClr val="tx1"/>
                </a:solidFill>
              </a:rPr>
              <a:t>Use when:</a:t>
            </a:r>
          </a:p>
          <a:p>
            <a:pPr lvl="1">
              <a:spcAft>
                <a:spcPts val="600"/>
              </a:spcAft>
            </a:pPr>
            <a:r>
              <a:rPr lang="en-US" sz="1900">
                <a:solidFill>
                  <a:schemeClr val="tx1"/>
                </a:solidFill>
              </a:rPr>
              <a:t>You want rapid development</a:t>
            </a:r>
          </a:p>
          <a:p>
            <a:pPr lvl="1">
              <a:spcAft>
                <a:spcPts val="600"/>
              </a:spcAft>
            </a:pPr>
            <a:r>
              <a:rPr lang="en-US" sz="1900">
                <a:solidFill>
                  <a:schemeClr val="tx1"/>
                </a:solidFill>
              </a:rPr>
              <a:t>Existing application is functionally limited</a:t>
            </a:r>
          </a:p>
          <a:p>
            <a:pPr lvl="1">
              <a:spcAft>
                <a:spcPts val="600"/>
              </a:spcAft>
            </a:pPr>
            <a:r>
              <a:rPr lang="en-US" sz="1900">
                <a:solidFill>
                  <a:schemeClr val="tx1"/>
                </a:solidFill>
              </a:rPr>
              <a:t>You are ready to build applications with cloud-native technology</a:t>
            </a:r>
          </a:p>
          <a:p>
            <a:pPr lvl="1">
              <a:spcAft>
                <a:spcPts val="600"/>
              </a:spcAft>
            </a:pPr>
            <a:r>
              <a:rPr lang="en-US" sz="1900">
                <a:solidFill>
                  <a:schemeClr val="tx1"/>
                </a:solidFill>
              </a:rPr>
              <a:t>You want to take advantage of advances in AI, blockchain and IoT</a:t>
            </a:r>
          </a:p>
          <a:p>
            <a:pPr lvl="1">
              <a:spcAft>
                <a:spcPts val="600"/>
              </a:spcAft>
            </a:pPr>
            <a:r>
              <a:rPr lang="en-US" sz="1900">
                <a:solidFill>
                  <a:schemeClr val="tx1"/>
                </a:solidFill>
              </a:rPr>
              <a:t>You want to apply DevOps practices in Azure</a:t>
            </a:r>
          </a:p>
          <a:p>
            <a:pPr lvl="1">
              <a:spcAft>
                <a:spcPts val="600"/>
              </a:spcAft>
            </a:pPr>
            <a:endParaRPr lang="en-US" sz="20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Migrate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Rebuild</a:t>
            </a:r>
          </a:p>
        </p:txBody>
      </p:sp>
      <p:sp>
        <p:nvSpPr>
          <p:cNvPr id="8" name="tool">
            <a:extLst>
              <a:ext uri="{FF2B5EF4-FFF2-40B4-BE49-F238E27FC236}">
                <a16:creationId xmlns:a16="http://schemas.microsoft.com/office/drawing/2014/main" id="{65708B82-681A-420F-A704-244D61C4EDF8}"/>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a:solidFill>
                  <a:schemeClr val="tx1"/>
                </a:solidFill>
              </a:rPr>
              <a:t>Virtual machines in Azure can be backed up using Azure Backup. </a:t>
            </a:r>
          </a:p>
          <a:p>
            <a:pPr lvl="1">
              <a:spcAft>
                <a:spcPts val="600"/>
              </a:spcAft>
            </a:pPr>
            <a:r>
              <a:rPr lang="en-US" sz="1600">
                <a:solidFill>
                  <a:schemeClr val="tx1"/>
                </a:solidFill>
              </a:rPr>
              <a:t>Application-consistent backups stored into geo-redundant storage</a:t>
            </a:r>
          </a:p>
          <a:p>
            <a:pPr lvl="1">
              <a:spcAft>
                <a:spcPts val="600"/>
              </a:spcAft>
            </a:pPr>
            <a:r>
              <a:rPr lang="en-US" sz="1600">
                <a:solidFill>
                  <a:schemeClr val="tx1"/>
                </a:solidFill>
              </a:rPr>
              <a:t>Backup on-premises or cloud</a:t>
            </a:r>
          </a:p>
          <a:p>
            <a:pPr lvl="1">
              <a:spcAft>
                <a:spcPts val="600"/>
              </a:spcAft>
            </a:pPr>
            <a:r>
              <a:rPr lang="en-US" sz="1600">
                <a:solidFill>
                  <a:schemeClr val="tx1"/>
                </a:solidFill>
              </a:rPr>
              <a:t>Backups are encrypted by default</a:t>
            </a:r>
          </a:p>
          <a:p>
            <a:pPr lvl="1">
              <a:spcAft>
                <a:spcPts val="600"/>
              </a:spcAft>
            </a:pPr>
            <a:r>
              <a:rPr lang="en-US" sz="1600">
                <a:solidFill>
                  <a:schemeClr val="tx1"/>
                </a:solidFill>
              </a:rPr>
              <a:t>Backups will be stored in a Recovery Services vault with the ability to specify daily, weekly, monthly and yearly retention policies </a:t>
            </a:r>
          </a:p>
          <a:p>
            <a:pPr>
              <a:spcAft>
                <a:spcPts val="600"/>
              </a:spcAft>
            </a:pPr>
            <a:r>
              <a:rPr lang="en-US" sz="2100">
                <a:solidFill>
                  <a:schemeClr val="tx1"/>
                </a:solidFill>
              </a:rPr>
              <a:t>Azure SQL Databases HADR</a:t>
            </a:r>
          </a:p>
          <a:p>
            <a:pPr lvl="1">
              <a:spcAft>
                <a:spcPts val="600"/>
              </a:spcAft>
            </a:pPr>
            <a:r>
              <a:rPr lang="en-US" sz="1600">
                <a:solidFill>
                  <a:schemeClr val="tx1"/>
                </a:solidFill>
              </a:rPr>
              <a:t>99.99% uptime SLA, up to 4 async replicas for DR</a:t>
            </a:r>
          </a:p>
          <a:p>
            <a:pPr lvl="1">
              <a:spcAft>
                <a:spcPts val="600"/>
              </a:spcAft>
            </a:pPr>
            <a:r>
              <a:rPr lang="en-US" sz="1600">
                <a:solidFill>
                  <a:schemeClr val="tx1"/>
                </a:solidFill>
              </a:rPr>
              <a:t>Default backup retention is 35 days</a:t>
            </a:r>
          </a:p>
          <a:p>
            <a:pPr lvl="1">
              <a:spcAft>
                <a:spcPts val="600"/>
              </a:spcAft>
            </a:pPr>
            <a:r>
              <a:rPr lang="en-US" sz="1600">
                <a:solidFill>
                  <a:schemeClr val="tx1"/>
                </a:solidFill>
              </a:rPr>
              <a:t>Long term retention of up to 10 years</a:t>
            </a:r>
          </a:p>
          <a:p>
            <a:pPr lvl="2">
              <a:spcAft>
                <a:spcPts val="600"/>
              </a:spcAft>
            </a:pPr>
            <a:r>
              <a:rPr lang="en-US" sz="1400">
                <a:solidFill>
                  <a:schemeClr val="tx1"/>
                </a:solidFill>
              </a:rPr>
              <a:t>The automated backup is copied to Azure Storage</a:t>
            </a:r>
          </a:p>
          <a:p>
            <a:pPr lvl="2">
              <a:spcAft>
                <a:spcPts val="600"/>
              </a:spcAft>
            </a:pPr>
            <a:r>
              <a:rPr lang="en-US" sz="1400">
                <a:solidFill>
                  <a:schemeClr val="tx1"/>
                </a:solidFill>
              </a:rPr>
              <a:t>Frequency of the copy is determined by a policy</a:t>
            </a:r>
            <a:endParaRPr lang="en-US" sz="12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Optimize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Business Continuity and Disaster Recovery</a:t>
            </a: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072158"/>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Abstract</a:t>
            </a:r>
          </a:p>
          <a:p>
            <a:pPr>
              <a:lnSpc>
                <a:spcPct val="90000"/>
              </a:lnSpc>
              <a:spcAft>
                <a:spcPts val="600"/>
              </a:spcAft>
            </a:pPr>
            <a:r>
              <a:rPr lang="en-US" sz="2400"/>
              <a:t>This whiteboard design session will look at the process of migrating workloads to Azure. You will leave with the information needed to develop a solid migration plan to keep mission-critical apps and data protected as your customers transition and modernize their application, data, and infrastructure environment.</a:t>
            </a:r>
          </a:p>
          <a:p>
            <a:pPr>
              <a:lnSpc>
                <a:spcPct val="90000"/>
              </a:lnSpc>
              <a:spcAft>
                <a:spcPts val="600"/>
              </a:spcAft>
            </a:pPr>
            <a:endParaRPr lang="en-US">
              <a:latin typeface="+mj-lt"/>
            </a:endParaRPr>
          </a:p>
          <a:p>
            <a:pPr>
              <a:lnSpc>
                <a:spcPct val="90000"/>
              </a:lnSpc>
              <a:spcAft>
                <a:spcPts val="600"/>
              </a:spcAft>
            </a:pPr>
            <a:r>
              <a:rPr lang="en-US" sz="3600">
                <a:latin typeface="+mj-lt"/>
              </a:rPr>
              <a:t>Learning objectives</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How to get an inventory of your 2008 server environment</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How to categorize 2008 workloads, and evaluate the best option for each category</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Understand the migration, upgrade, and cost analysis tools available </a:t>
            </a:r>
          </a:p>
          <a:p>
            <a:pPr marL="342900" indent="-342900">
              <a:lnSpc>
                <a:spcPct val="90000"/>
              </a:lnSpc>
              <a:spcAft>
                <a:spcPts val="600"/>
              </a:spcAft>
              <a:buFont typeface="Arial" panose="020B0604020202020204" pitchFamily="34" charset="0"/>
              <a:buChar char="•"/>
            </a:pPr>
            <a:r>
              <a:rPr lang="en-US" sz="2400">
                <a:latin typeface="Segoe UI Semilight" panose="020B0402040204020203" pitchFamily="34" charset="0"/>
                <a:cs typeface="Segoe UI Semilight" panose="020B0402040204020203" pitchFamily="34" charset="0"/>
              </a:rPr>
              <a:t>Innovations in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a:solidFill>
                  <a:schemeClr val="tx1"/>
                </a:solidFill>
              </a:rPr>
              <a:t>Azure Cost Management</a:t>
            </a:r>
          </a:p>
          <a:p>
            <a:pPr lvl="1">
              <a:spcAft>
                <a:spcPts val="600"/>
              </a:spcAft>
            </a:pPr>
            <a:r>
              <a:rPr lang="en-US" sz="1800">
                <a:solidFill>
                  <a:schemeClr val="tx1"/>
                </a:solidFill>
              </a:rPr>
              <a:t>Track cloud usage and expenditures</a:t>
            </a:r>
          </a:p>
          <a:p>
            <a:pPr lvl="1">
              <a:spcAft>
                <a:spcPts val="600"/>
              </a:spcAft>
            </a:pPr>
            <a:r>
              <a:rPr lang="en-US" sz="1800">
                <a:solidFill>
                  <a:schemeClr val="tx1"/>
                </a:solidFill>
              </a:rPr>
              <a:t>Cross cloud usage tracking</a:t>
            </a:r>
          </a:p>
          <a:p>
            <a:pPr lvl="1">
              <a:spcAft>
                <a:spcPts val="600"/>
              </a:spcAft>
            </a:pPr>
            <a:r>
              <a:rPr lang="en-US" sz="1800">
                <a:solidFill>
                  <a:schemeClr val="tx1"/>
                </a:solidFill>
              </a:rPr>
              <a:t>Tracking based on tagging policy</a:t>
            </a:r>
          </a:p>
          <a:p>
            <a:pPr lvl="1">
              <a:spcAft>
                <a:spcPts val="600"/>
              </a:spcAft>
            </a:pPr>
            <a:r>
              <a:rPr lang="en-US" sz="1800">
                <a:solidFill>
                  <a:schemeClr val="tx1"/>
                </a:solidFill>
              </a:rPr>
              <a:t>Alerting for anomalous or overspending</a:t>
            </a:r>
          </a:p>
          <a:p>
            <a:pPr lvl="1">
              <a:spcAft>
                <a:spcPts val="600"/>
              </a:spcAft>
            </a:pPr>
            <a:r>
              <a:rPr lang="en-US" sz="1800">
                <a:solidFill>
                  <a:schemeClr val="tx1"/>
                </a:solidFill>
              </a:rPr>
              <a:t>Identify idle or underutilized virtual machines </a:t>
            </a:r>
          </a:p>
          <a:p>
            <a:pPr>
              <a:spcAft>
                <a:spcPts val="600"/>
              </a:spcAft>
            </a:pPr>
            <a:endParaRPr lang="en-US" sz="2100">
              <a:solidFill>
                <a:schemeClr val="tx1"/>
              </a:solidFill>
            </a:endParaRPr>
          </a:p>
          <a:p>
            <a:pPr marL="0" indent="0">
              <a:spcAft>
                <a:spcPts val="882"/>
              </a:spcAft>
              <a:buNone/>
            </a:pPr>
            <a:endParaRPr lang="en-US" sz="11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Optimize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Cost Management</a:t>
            </a: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a:ln w="19050">
                  <a:solidFill>
                    <a:schemeClr val="tx1"/>
                  </a:solidFill>
                  <a:prstDash val="solid"/>
                </a:ln>
                <a:noFill/>
              </a:rPr>
              <a:t>$</a:t>
            </a:r>
            <a:endParaRPr lang="en-US">
              <a:ln w="19050">
                <a:solidFill>
                  <a:schemeClr val="tx1"/>
                </a:solidFill>
                <a:prstDash val="solid"/>
              </a:ln>
              <a:no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a:solidFill>
                  <a:schemeClr val="tx1"/>
                </a:solidFill>
              </a:rPr>
              <a:t>Resource Manager Policies </a:t>
            </a:r>
          </a:p>
          <a:p>
            <a:pPr lvl="1">
              <a:spcAft>
                <a:spcPts val="600"/>
              </a:spcAft>
            </a:pPr>
            <a:r>
              <a:rPr lang="en-US" sz="1600">
                <a:solidFill>
                  <a:schemeClr val="tx1"/>
                </a:solidFill>
              </a:rPr>
              <a:t>Restrict resource types</a:t>
            </a:r>
          </a:p>
          <a:p>
            <a:pPr lvl="1">
              <a:spcAft>
                <a:spcPts val="600"/>
              </a:spcAft>
            </a:pPr>
            <a:r>
              <a:rPr lang="en-US" sz="1600">
                <a:solidFill>
                  <a:schemeClr val="tx1"/>
                </a:solidFill>
              </a:rPr>
              <a:t>Restrict regions</a:t>
            </a:r>
          </a:p>
          <a:p>
            <a:pPr lvl="1">
              <a:spcAft>
                <a:spcPts val="600"/>
              </a:spcAft>
            </a:pPr>
            <a:r>
              <a:rPr lang="en-US" sz="1600">
                <a:solidFill>
                  <a:schemeClr val="tx1"/>
                </a:solidFill>
              </a:rPr>
              <a:t>Enforce tagging policy</a:t>
            </a:r>
          </a:p>
          <a:p>
            <a:pPr lvl="1">
              <a:spcAft>
                <a:spcPts val="600"/>
              </a:spcAft>
            </a:pPr>
            <a:r>
              <a:rPr lang="en-US" sz="1600">
                <a:solidFill>
                  <a:schemeClr val="tx1"/>
                </a:solidFill>
              </a:rPr>
              <a:t>Enforce naming conventions</a:t>
            </a:r>
          </a:p>
          <a:p>
            <a:pPr>
              <a:spcAft>
                <a:spcPts val="600"/>
              </a:spcAft>
            </a:pPr>
            <a:r>
              <a:rPr lang="en-US" sz="2100">
                <a:solidFill>
                  <a:schemeClr val="tx1"/>
                </a:solidFill>
              </a:rPr>
              <a:t>Role Based Access Control</a:t>
            </a:r>
          </a:p>
          <a:p>
            <a:pPr>
              <a:spcAft>
                <a:spcPts val="600"/>
              </a:spcAft>
            </a:pPr>
            <a:r>
              <a:rPr lang="en-US" sz="2100">
                <a:solidFill>
                  <a:schemeClr val="tx1"/>
                </a:solidFill>
              </a:rPr>
              <a:t>Azure Security Center</a:t>
            </a:r>
          </a:p>
          <a:p>
            <a:pPr lvl="1">
              <a:spcAft>
                <a:spcPts val="600"/>
              </a:spcAft>
            </a:pPr>
            <a:r>
              <a:rPr lang="en-US" sz="1600">
                <a:solidFill>
                  <a:schemeClr val="tx1"/>
                </a:solidFill>
              </a:rPr>
              <a:t>Centralized policy management</a:t>
            </a:r>
          </a:p>
          <a:p>
            <a:pPr lvl="1">
              <a:spcAft>
                <a:spcPts val="600"/>
              </a:spcAft>
            </a:pPr>
            <a:r>
              <a:rPr lang="en-US" sz="1600">
                <a:solidFill>
                  <a:schemeClr val="tx1"/>
                </a:solidFill>
              </a:rPr>
              <a:t>Continuous security assessment</a:t>
            </a:r>
          </a:p>
          <a:p>
            <a:pPr lvl="1">
              <a:spcAft>
                <a:spcPts val="600"/>
              </a:spcAft>
            </a:pPr>
            <a:r>
              <a:rPr lang="en-US" sz="1600">
                <a:solidFill>
                  <a:schemeClr val="tx1"/>
                </a:solidFill>
              </a:rPr>
              <a:t>Actionable recommendations</a:t>
            </a:r>
          </a:p>
          <a:p>
            <a:pPr lvl="1">
              <a:spcAft>
                <a:spcPts val="600"/>
              </a:spcAft>
            </a:pPr>
            <a:r>
              <a:rPr lang="en-US" sz="1600">
                <a:solidFill>
                  <a:schemeClr val="tx1"/>
                </a:solidFill>
              </a:rPr>
              <a:t>Advanced cloud defenses</a:t>
            </a:r>
          </a:p>
          <a:p>
            <a:pPr lvl="1">
              <a:spcAft>
                <a:spcPts val="600"/>
              </a:spcAft>
            </a:pPr>
            <a:r>
              <a:rPr lang="en-US" sz="1600">
                <a:solidFill>
                  <a:schemeClr val="tx1"/>
                </a:solidFill>
              </a:rPr>
              <a:t>Integrated security solutions</a:t>
            </a:r>
          </a:p>
          <a:p>
            <a:pPr>
              <a:spcAft>
                <a:spcPts val="600"/>
              </a:spcAft>
            </a:pPr>
            <a:endParaRPr lang="en-US" sz="2100">
              <a:solidFill>
                <a:schemeClr val="tx1"/>
              </a:solidFill>
            </a:endParaRPr>
          </a:p>
          <a:p>
            <a:pPr marL="0" indent="0">
              <a:spcAft>
                <a:spcPts val="882"/>
              </a:spcAft>
              <a:buNone/>
            </a:pPr>
            <a:endParaRPr lang="en-US" sz="11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solution – Optimize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chemeClr val="tx1"/>
                </a:solidFill>
                <a:effectLst/>
                <a:uLnTx/>
                <a:uFillTx/>
                <a:latin typeface="Segoe UI Light"/>
                <a:ea typeface="+mn-ea"/>
                <a:cs typeface="+mn-cs"/>
              </a:rPr>
              <a:t>Compliance</a:t>
            </a: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a:solidFill>
                  <a:schemeClr val="tx1"/>
                </a:solidFill>
              </a:rPr>
              <a:t>Objection </a:t>
            </a:r>
          </a:p>
          <a:p>
            <a:pPr marL="0" lvl="0" indent="0">
              <a:spcBef>
                <a:spcPts val="600"/>
              </a:spcBef>
              <a:spcAft>
                <a:spcPts val="1200"/>
              </a:spcAft>
              <a:buNone/>
            </a:pPr>
            <a:r>
              <a:rPr lang="en-US" sz="280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a:solidFill>
                  <a:schemeClr val="tx1"/>
                </a:solidFill>
              </a:rPr>
              <a:t> </a:t>
            </a:r>
          </a:p>
          <a:p>
            <a:pPr marL="0" indent="0">
              <a:buNone/>
            </a:pPr>
            <a:r>
              <a:rPr lang="en-US" sz="2800">
                <a:solidFill>
                  <a:schemeClr val="tx1"/>
                </a:solidFill>
              </a:rPr>
              <a:t>Potential answer</a:t>
            </a:r>
          </a:p>
          <a:p>
            <a:pPr marL="0" indent="0">
              <a:buNone/>
            </a:pPr>
            <a:r>
              <a:rPr lang="en-US" sz="2800">
                <a:solidFill>
                  <a:schemeClr val="tx1"/>
                </a:solidFill>
              </a:rPr>
              <a:t>Since Fabrikam has Software Assurance benefits, they are eligible to purchase Extended Security Updates for those servers that may not be upgraded due to supportability or third party support requirements all while allowing you to maintain compliance. </a:t>
            </a:r>
          </a:p>
          <a:p>
            <a:pPr marL="0" indent="0">
              <a:spcAft>
                <a:spcPts val="882"/>
              </a:spcAft>
              <a:buNone/>
            </a:pPr>
            <a:endParaRPr lang="en-US" sz="1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a:solidFill>
                  <a:schemeClr val="tx1"/>
                </a:solidFill>
              </a:rPr>
              <a:t>Objection </a:t>
            </a:r>
          </a:p>
          <a:p>
            <a:pPr marL="0" lvl="0" indent="0">
              <a:spcBef>
                <a:spcPts val="600"/>
              </a:spcBef>
              <a:spcAft>
                <a:spcPts val="1200"/>
              </a:spcAft>
              <a:buNone/>
            </a:pPr>
            <a:r>
              <a:rPr lang="en-US" sz="280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a:solidFill>
                  <a:schemeClr val="tx1"/>
                </a:solidFill>
              </a:rPr>
              <a:t>Potential answer</a:t>
            </a:r>
          </a:p>
          <a:p>
            <a:pPr marL="0" indent="0">
              <a:buNone/>
            </a:pPr>
            <a:r>
              <a:rPr lang="en-US" sz="280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a:solidFill>
                  <a:schemeClr val="tx1"/>
                </a:solidFill>
                <a:latin typeface="+mj-lt"/>
              </a:rPr>
              <a:t>Azure Migrate</a:t>
            </a:r>
          </a:p>
          <a:p>
            <a:pPr lvl="1"/>
            <a:r>
              <a:rPr lang="en-US" sz="280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a:solidFill>
                  <a:schemeClr val="tx1"/>
                </a:solidFill>
              </a:rPr>
              <a:t>Objection </a:t>
            </a:r>
          </a:p>
          <a:p>
            <a:pPr marL="0" indent="0">
              <a:spcBef>
                <a:spcPts val="600"/>
              </a:spcBef>
              <a:spcAft>
                <a:spcPts val="1200"/>
              </a:spcAft>
              <a:buNone/>
            </a:pPr>
            <a:r>
              <a:rPr lang="en-US" sz="2800">
                <a:solidFill>
                  <a:schemeClr val="tx1"/>
                </a:solidFill>
              </a:rPr>
              <a:t>We need to minimize the amount of downtime during migration. How will we do this? What kind of downtime are we looking at?</a:t>
            </a:r>
          </a:p>
          <a:p>
            <a:pPr marL="0" indent="0">
              <a:buNone/>
            </a:pPr>
            <a:r>
              <a:rPr lang="en-US" sz="2400">
                <a:solidFill>
                  <a:schemeClr val="tx1"/>
                </a:solidFill>
              </a:rPr>
              <a:t> </a:t>
            </a:r>
          </a:p>
          <a:p>
            <a:pPr marL="0" indent="0">
              <a:buNone/>
            </a:pPr>
            <a:r>
              <a:rPr lang="en-US" sz="2800">
                <a:solidFill>
                  <a:schemeClr val="tx1"/>
                </a:solidFill>
              </a:rPr>
              <a:t> </a:t>
            </a:r>
          </a:p>
          <a:p>
            <a:pPr marL="0" indent="0">
              <a:buNone/>
            </a:pPr>
            <a:r>
              <a:rPr lang="en-US" sz="2800">
                <a:solidFill>
                  <a:schemeClr val="tx1"/>
                </a:solidFill>
              </a:rPr>
              <a:t>Potential answer</a:t>
            </a:r>
          </a:p>
          <a:p>
            <a:pPr marL="0" indent="0">
              <a:buNone/>
            </a:pPr>
            <a:r>
              <a:rPr lang="en-US" sz="2800">
                <a:solidFill>
                  <a:schemeClr val="tx1"/>
                </a:solidFill>
              </a:rPr>
              <a:t>Different systems will have different requirements when it comes to application migration. While some systems might be fine with a weekend outage, others will require minimal downtime in the order of minutes or seconds. For those systems that require minimal downtime we can leverage tools such as the Azure Database Migration Service for near-zero downtime. </a:t>
            </a:r>
          </a:p>
          <a:p>
            <a:pPr marL="0" indent="0">
              <a:spcAft>
                <a:spcPts val="882"/>
              </a:spcAft>
              <a:buNone/>
            </a:pPr>
            <a:endParaRPr lang="en-US" sz="1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a:solidFill>
                  <a:schemeClr val="tx1"/>
                </a:solidFill>
              </a:rPr>
              <a:t>Objection </a:t>
            </a:r>
          </a:p>
          <a:p>
            <a:pPr marL="0" lvl="0" indent="0">
              <a:spcBef>
                <a:spcPts val="600"/>
              </a:spcBef>
              <a:spcAft>
                <a:spcPts val="1200"/>
              </a:spcAft>
              <a:buNone/>
            </a:pPr>
            <a:r>
              <a:rPr lang="en-US" sz="2800">
                <a:solidFill>
                  <a:schemeClr val="tx1"/>
                </a:solidFill>
              </a:rPr>
              <a:t>When migrating workloads into Azure, how do we handle security and authentication? Will workloads continue to use the same authentication that was used on-premises? </a:t>
            </a:r>
          </a:p>
          <a:p>
            <a:pPr marL="0" indent="0">
              <a:buNone/>
            </a:pPr>
            <a:r>
              <a:rPr lang="en-US" sz="2400">
                <a:solidFill>
                  <a:schemeClr val="tx1"/>
                </a:solidFill>
              </a:rPr>
              <a:t> </a:t>
            </a:r>
          </a:p>
          <a:p>
            <a:pPr marL="0" indent="0">
              <a:buNone/>
            </a:pPr>
            <a:r>
              <a:rPr lang="en-US" sz="2800">
                <a:solidFill>
                  <a:schemeClr val="tx1"/>
                </a:solidFill>
              </a:rPr>
              <a:t> Potential answer</a:t>
            </a:r>
          </a:p>
          <a:p>
            <a:pPr marL="0" indent="0">
              <a:buNone/>
            </a:pPr>
            <a:r>
              <a:rPr lang="en-US" sz="2800">
                <a:solidFill>
                  <a:schemeClr val="tx1"/>
                </a:solidFill>
              </a:rPr>
              <a:t>Azure Active Directory is Microsoft's cloud 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a:solidFill>
                  <a:schemeClr val="tx1"/>
                </a:solidFill>
              </a:rPr>
              <a:t>Objection </a:t>
            </a:r>
          </a:p>
          <a:p>
            <a:pPr marL="0" lvl="0" indent="0">
              <a:spcBef>
                <a:spcPts val="600"/>
              </a:spcBef>
              <a:spcAft>
                <a:spcPts val="1200"/>
              </a:spcAft>
              <a:buNone/>
            </a:pPr>
            <a:r>
              <a:rPr lang="en-US" sz="280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a:solidFill>
                  <a:schemeClr val="tx1"/>
                </a:solidFill>
              </a:rPr>
              <a:t> </a:t>
            </a:r>
          </a:p>
          <a:p>
            <a:pPr marL="0" indent="0">
              <a:buNone/>
            </a:pPr>
            <a:r>
              <a:rPr lang="en-US" sz="2800">
                <a:solidFill>
                  <a:schemeClr val="tx1"/>
                </a:solidFill>
              </a:rPr>
              <a:t>Potential answer</a:t>
            </a:r>
          </a:p>
          <a:p>
            <a:pPr marL="0" indent="0">
              <a:buNone/>
            </a:pPr>
            <a:r>
              <a:rPr lang="en-US" sz="280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a:solidFill>
                  <a:schemeClr val="tx1"/>
                </a:solidFill>
                <a:hlinkClick r:id="rId3"/>
              </a:rPr>
              <a:t>https://docs.microsoft.com/en-us/azure/best-practices-availability-paired-regions</a:t>
            </a:r>
            <a:r>
              <a:rPr lang="en-US" sz="2800">
                <a:solidFill>
                  <a:schemeClr val="tx1"/>
                </a:solidFill>
              </a:rPr>
              <a:t> </a:t>
            </a:r>
          </a:p>
          <a:p>
            <a:pPr marL="0" indent="0">
              <a:buNone/>
            </a:pPr>
            <a:r>
              <a:rPr lang="en-US" sz="2400">
                <a:solidFill>
                  <a:schemeClr val="tx1"/>
                </a:solidFill>
              </a:rPr>
              <a:t> </a:t>
            </a:r>
          </a:p>
          <a:p>
            <a:pPr marL="0" indent="0">
              <a:spcAft>
                <a:spcPts val="882"/>
              </a:spcAft>
              <a:buNone/>
            </a:pPr>
            <a:endParaRPr lang="en-US" sz="1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a:solidFill>
                  <a:schemeClr val="tx1"/>
                </a:solidFill>
              </a:rPr>
              <a:t>Objection </a:t>
            </a:r>
          </a:p>
          <a:p>
            <a:pPr marL="0" lvl="0" indent="0">
              <a:spcBef>
                <a:spcPts val="600"/>
              </a:spcBef>
              <a:spcAft>
                <a:spcPts val="1200"/>
              </a:spcAft>
              <a:buNone/>
            </a:pPr>
            <a:r>
              <a:rPr lang="en-US" sz="2800">
                <a:solidFill>
                  <a:schemeClr val="tx1"/>
                </a:solidFill>
              </a:rPr>
              <a:t>How will migrating from SQL Server to Azure SQL Database impact the role of our database administration team?</a:t>
            </a:r>
          </a:p>
          <a:p>
            <a:pPr marL="0" indent="0">
              <a:buNone/>
            </a:pPr>
            <a:r>
              <a:rPr lang="en-US" sz="2800">
                <a:solidFill>
                  <a:schemeClr val="tx1"/>
                </a:solidFill>
              </a:rPr>
              <a:t>Potential answer</a:t>
            </a:r>
          </a:p>
          <a:p>
            <a:pPr marL="0" indent="0">
              <a:buNone/>
            </a:pPr>
            <a:r>
              <a:rPr lang="en-US" sz="280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Preferred objections handling</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a:solidFill>
                <a:schemeClr val="tx1"/>
              </a:solidFill>
            </a:endParaRPr>
          </a:p>
          <a:p>
            <a:pPr marL="0" indent="0" algn="r">
              <a:buNone/>
            </a:pPr>
            <a:r>
              <a:rPr lang="en-US" sz="3600">
                <a:solidFill>
                  <a:schemeClr val="tx1"/>
                </a:solidFill>
              </a:rPr>
              <a:t>—Jude Watkins, Director of Database Operations, Fabrikam </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quote</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AE5396-B675-4EA6-BF6E-AD331A9B05E9}"/>
              </a:ext>
            </a:extLst>
          </p:cNvPr>
          <p:cNvSpPr/>
          <p:nvPr/>
        </p:nvSpPr>
        <p:spPr bwMode="auto">
          <a:xfrm>
            <a:off x="6293341" y="0"/>
            <a:ext cx="589865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p:cNvSpPr txBox="1"/>
          <p:nvPr/>
        </p:nvSpPr>
        <p:spPr>
          <a:xfrm>
            <a:off x="316436" y="2020682"/>
            <a:ext cx="2157692" cy="2462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bold"/>
                <a:ea typeface="+mn-ea"/>
                <a:cs typeface="Segoe UI" panose="020B0502040204020203" pitchFamily="34" charset="0"/>
              </a:rPr>
              <a:t>Product release</a:t>
            </a:r>
          </a:p>
        </p:txBody>
      </p:sp>
      <p:sp>
        <p:nvSpPr>
          <p:cNvPr id="21" name="TextBox 20"/>
          <p:cNvSpPr txBox="1"/>
          <p:nvPr/>
        </p:nvSpPr>
        <p:spPr>
          <a:xfrm>
            <a:off x="3832138" y="2020682"/>
            <a:ext cx="2066523" cy="246221"/>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bold"/>
                <a:ea typeface="+mn-ea"/>
                <a:cs typeface="Segoe UI" panose="020B0502040204020203" pitchFamily="34" charset="0"/>
              </a:rPr>
              <a:t>End of support</a:t>
            </a:r>
          </a:p>
        </p:txBody>
      </p:sp>
      <p:sp>
        <p:nvSpPr>
          <p:cNvPr id="12" name="Rectangle 11"/>
          <p:cNvSpPr/>
          <p:nvPr/>
        </p:nvSpPr>
        <p:spPr>
          <a:xfrm>
            <a:off x="316436" y="2693496"/>
            <a:ext cx="2786968" cy="8125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09728" rIns="182854" bIns="146284"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Mainstream Support</a:t>
            </a:r>
            <a:endPar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 years</a:t>
            </a:r>
          </a:p>
        </p:txBody>
      </p:sp>
      <p:sp>
        <p:nvSpPr>
          <p:cNvPr id="14" name="Rectangle 13"/>
          <p:cNvSpPr/>
          <p:nvPr/>
        </p:nvSpPr>
        <p:spPr>
          <a:xfrm>
            <a:off x="3111693" y="2693496"/>
            <a:ext cx="2786968" cy="8125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09728" rIns="182854" bIns="146284"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Extended Support</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5 years</a:t>
            </a:r>
          </a:p>
        </p:txBody>
      </p:sp>
      <p:sp>
        <p:nvSpPr>
          <p:cNvPr id="15" name="Rectangle 14"/>
          <p:cNvSpPr/>
          <p:nvPr/>
        </p:nvSpPr>
        <p:spPr>
          <a:xfrm>
            <a:off x="316436" y="3499372"/>
            <a:ext cx="3108519" cy="110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noAutofit/>
          </a:bodyPr>
          <a:lstStyle/>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New features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Security updates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Non-security updates</a:t>
            </a:r>
          </a:p>
        </p:txBody>
      </p:sp>
      <p:sp>
        <p:nvSpPr>
          <p:cNvPr id="16" name="Rectangle 15"/>
          <p:cNvSpPr/>
          <p:nvPr/>
        </p:nvSpPr>
        <p:spPr>
          <a:xfrm>
            <a:off x="3111693" y="3499372"/>
            <a:ext cx="2821008" cy="110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noAutofit/>
          </a:bodyPr>
          <a:lstStyle/>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Security updates</a:t>
            </a:r>
          </a:p>
          <a:p>
            <a:pPr marL="231730" marR="0" lvl="0" indent="-231730" algn="l" defTabSz="91419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S PGothic" panose="020B0600070205080204" pitchFamily="34" charset="-128"/>
                <a:cs typeface="Segoe UI Semilight"/>
              </a:rPr>
              <a:t>Non-security updates</a:t>
            </a:r>
          </a:p>
        </p:txBody>
      </p:sp>
      <p:sp>
        <p:nvSpPr>
          <p:cNvPr id="20" name="Isosceles Triangle 19"/>
          <p:cNvSpPr/>
          <p:nvPr/>
        </p:nvSpPr>
        <p:spPr>
          <a:xfrm rot="10800000">
            <a:off x="316437" y="2413311"/>
            <a:ext cx="270671" cy="268889"/>
          </a:xfrm>
          <a:prstGeom prst="triangle">
            <a:avLst/>
          </a:prstGeom>
          <a:solidFill>
            <a:srgbClr val="FF8C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6" name="Title 5">
            <a:extLst>
              <a:ext uri="{FF2B5EF4-FFF2-40B4-BE49-F238E27FC236}">
                <a16:creationId xmlns:a16="http://schemas.microsoft.com/office/drawing/2014/main" id="{0F02B49F-2A26-4E25-8C0A-2078B461F33F}"/>
              </a:ext>
            </a:extLst>
          </p:cNvPr>
          <p:cNvSpPr>
            <a:spLocks noGrp="1"/>
          </p:cNvSpPr>
          <p:nvPr>
            <p:ph type="title"/>
          </p:nvPr>
        </p:nvSpPr>
        <p:spPr>
          <a:xfrm>
            <a:off x="325438" y="288925"/>
            <a:ext cx="11655425" cy="804863"/>
          </a:xfrm>
        </p:spPr>
        <p:txBody>
          <a:bodyPr/>
          <a:lstStyle/>
          <a:p>
            <a:pPr algn="ctr"/>
            <a:r>
              <a:rPr lang="en-US" sz="3000" cap="all" spc="400">
                <a:solidFill>
                  <a:srgbClr val="0078D7"/>
                </a:solidFill>
                <a:latin typeface="Segoe UI Semilight" panose="020B0402040204020203" pitchFamily="34" charset="0"/>
                <a:cs typeface="Segoe UI Semilight" panose="020B0402040204020203" pitchFamily="34" charset="0"/>
              </a:rPr>
              <a:t>Overview of server product lifecycle</a:t>
            </a:r>
          </a:p>
        </p:txBody>
      </p:sp>
      <p:sp>
        <p:nvSpPr>
          <p:cNvPr id="4" name="Text Placeholder 3">
            <a:extLst>
              <a:ext uri="{FF2B5EF4-FFF2-40B4-BE49-F238E27FC236}">
                <a16:creationId xmlns:a16="http://schemas.microsoft.com/office/drawing/2014/main" id="{7F4AD134-ACDF-4882-AA3C-5136A43216BB}"/>
              </a:ext>
            </a:extLst>
          </p:cNvPr>
          <p:cNvSpPr>
            <a:spLocks noGrp="1"/>
          </p:cNvSpPr>
          <p:nvPr>
            <p:ph type="body" sz="quarter" idx="10"/>
          </p:nvPr>
        </p:nvSpPr>
        <p:spPr>
          <a:xfrm>
            <a:off x="6960872" y="1918121"/>
            <a:ext cx="5149958" cy="627864"/>
          </a:xfrm>
        </p:spPr>
        <p:txBody>
          <a:bodyPr/>
          <a:lstStyle/>
          <a:p>
            <a:pPr algn="ctr"/>
            <a:r>
              <a:rPr lang="en-US" sz="1600">
                <a:solidFill>
                  <a:schemeClr val="tx2"/>
                </a:solidFill>
                <a:latin typeface="Segoe UI Semibold" panose="020B0702040204020203" pitchFamily="34" charset="0"/>
                <a:cs typeface="Segoe UI Semibold" panose="020B0702040204020203" pitchFamily="34" charset="0"/>
              </a:rPr>
              <a:t>End of support means the end of security updates</a:t>
            </a:r>
          </a:p>
        </p:txBody>
      </p:sp>
      <p:sp>
        <p:nvSpPr>
          <p:cNvPr id="8" name="Rectangle 1">
            <a:hlinkClick r:id="rId5"/>
            <a:extLst>
              <a:ext uri="{FF2B5EF4-FFF2-40B4-BE49-F238E27FC236}">
                <a16:creationId xmlns:a16="http://schemas.microsoft.com/office/drawing/2014/main" id="{A68EB153-7F40-4282-ADFE-EF5EAFA62A1E}"/>
              </a:ext>
            </a:extLst>
          </p:cNvPr>
          <p:cNvSpPr>
            <a:spLocks noChangeArrowheads="1"/>
          </p:cNvSpPr>
          <p:nvPr/>
        </p:nvSpPr>
        <p:spPr bwMode="auto">
          <a:xfrm>
            <a:off x="1034647" y="2329748"/>
            <a:ext cx="181099" cy="347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2">
            <a:hlinkClick r:id="rId5"/>
            <a:extLst>
              <a:ext uri="{FF2B5EF4-FFF2-40B4-BE49-F238E27FC236}">
                <a16:creationId xmlns:a16="http://schemas.microsoft.com/office/drawing/2014/main" id="{E435E6ED-4D15-4879-A068-309D14C70473}"/>
              </a:ext>
            </a:extLst>
          </p:cNvPr>
          <p:cNvSpPr>
            <a:spLocks noChangeArrowheads="1"/>
          </p:cNvSpPr>
          <p:nvPr/>
        </p:nvSpPr>
        <p:spPr bwMode="auto">
          <a:xfrm>
            <a:off x="1034647" y="2329748"/>
            <a:ext cx="181099" cy="347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89642" tIns="44821" rIns="89642" bIns="44821"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Isosceles Triangle 23">
            <a:extLst>
              <a:ext uri="{FF2B5EF4-FFF2-40B4-BE49-F238E27FC236}">
                <a16:creationId xmlns:a16="http://schemas.microsoft.com/office/drawing/2014/main" id="{35D13BEC-E64B-46E6-91F4-B4E50A87194E}"/>
              </a:ext>
            </a:extLst>
          </p:cNvPr>
          <p:cNvSpPr/>
          <p:nvPr/>
        </p:nvSpPr>
        <p:spPr>
          <a:xfrm rot="10800000">
            <a:off x="5627990" y="2413311"/>
            <a:ext cx="270671" cy="268889"/>
          </a:xfrm>
          <a:prstGeom prst="triangle">
            <a:avLst/>
          </a:prstGeom>
          <a:solidFill>
            <a:srgbClr val="FF8C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29B3DD3-15D1-45EC-824E-FEB9174C2E65}"/>
              </a:ext>
            </a:extLst>
          </p:cNvPr>
          <p:cNvSpPr/>
          <p:nvPr>
            <p:custDataLst>
              <p:tags r:id="rId2"/>
            </p:custDataLst>
          </p:nvPr>
        </p:nvSpPr>
        <p:spPr>
          <a:xfrm>
            <a:off x="206265" y="6044980"/>
            <a:ext cx="5779487" cy="627160"/>
          </a:xfrm>
          <a:prstGeom prst="rect">
            <a:avLst/>
          </a:prstGeom>
          <a:noFill/>
          <a:ln w="6350" cap="flat" cmpd="sng" algn="ctr">
            <a:noFill/>
            <a:prstDash val="solid"/>
            <a:headEnd type="none" w="med" len="med"/>
            <a:tailEnd type="none" w="med" len="med"/>
          </a:ln>
          <a:effectLst/>
        </p:spPr>
        <p:txBody>
          <a:bodyPr lIns="182880" tIns="44814" rIns="89630" bIns="44814" spcCol="182880" anchor="ctr"/>
          <a:lstStyle/>
          <a:p>
            <a:pPr marL="0" marR="0" lvl="0" indent="0" algn="l" defTabSz="8961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Light"/>
                <a:ea typeface="+mn-ea"/>
                <a:cs typeface="+mn-cs"/>
              </a:rPr>
              <a:t>Find lifecycle support deadlines at: </a:t>
            </a:r>
            <a:r>
              <a:rPr kumimoji="0" lang="en-US" sz="1400" b="0" i="0" u="none" strike="noStrike" kern="1200" cap="none" spc="0" normalizeH="0" baseline="0" noProof="0">
                <a:ln>
                  <a:noFill/>
                </a:ln>
                <a:solidFill>
                  <a:srgbClr val="505050"/>
                </a:solidFill>
                <a:effectLst/>
                <a:uLnTx/>
                <a:uFillTx/>
                <a:latin typeface="Segoe UI Light"/>
                <a:ea typeface="+mn-ea"/>
                <a:cs typeface="+mn-cs"/>
                <a:hlinkClick r:id="rId6"/>
              </a:rPr>
              <a:t>support.microsoft.com/lifecycle</a:t>
            </a:r>
            <a:r>
              <a:rPr kumimoji="0" lang="en-US" sz="1400" b="0" i="0" u="none" strike="noStrike" kern="1200" cap="none" spc="0" normalizeH="0" baseline="0" noProof="0">
                <a:ln>
                  <a:noFill/>
                </a:ln>
                <a:solidFill>
                  <a:srgbClr val="505050"/>
                </a:solidFill>
                <a:effectLst/>
                <a:uLnTx/>
                <a:uFillTx/>
                <a:latin typeface="Segoe UI Light"/>
                <a:ea typeface="+mn-ea"/>
                <a:cs typeface="+mn-cs"/>
              </a:rPr>
              <a:t> </a:t>
            </a:r>
          </a:p>
        </p:txBody>
      </p:sp>
      <p:grpSp>
        <p:nvGrpSpPr>
          <p:cNvPr id="23" name="Group 22">
            <a:extLst>
              <a:ext uri="{FF2B5EF4-FFF2-40B4-BE49-F238E27FC236}">
                <a16:creationId xmlns:a16="http://schemas.microsoft.com/office/drawing/2014/main" id="{275888C6-C3BE-4338-AE4F-42B0FDE04C56}"/>
              </a:ext>
            </a:extLst>
          </p:cNvPr>
          <p:cNvGrpSpPr/>
          <p:nvPr/>
        </p:nvGrpSpPr>
        <p:grpSpPr>
          <a:xfrm>
            <a:off x="6439889" y="2731837"/>
            <a:ext cx="5523373" cy="2917589"/>
            <a:chOff x="297880" y="2771896"/>
            <a:chExt cx="5523373" cy="2917589"/>
          </a:xfrm>
        </p:grpSpPr>
        <p:grpSp>
          <p:nvGrpSpPr>
            <p:cNvPr id="25" name="Group 24">
              <a:extLst>
                <a:ext uri="{FF2B5EF4-FFF2-40B4-BE49-F238E27FC236}">
                  <a16:creationId xmlns:a16="http://schemas.microsoft.com/office/drawing/2014/main" id="{26DC0CA6-054A-4B7E-AA25-3C6B2C555E0D}"/>
                </a:ext>
              </a:extLst>
            </p:cNvPr>
            <p:cNvGrpSpPr/>
            <p:nvPr/>
          </p:nvGrpSpPr>
          <p:grpSpPr>
            <a:xfrm>
              <a:off x="297880" y="2771896"/>
              <a:ext cx="5200283" cy="2576917"/>
              <a:chOff x="297880" y="2771896"/>
              <a:chExt cx="5200283" cy="2576917"/>
            </a:xfrm>
          </p:grpSpPr>
          <p:grpSp>
            <p:nvGrpSpPr>
              <p:cNvPr id="29" name="Group 28">
                <a:extLst>
                  <a:ext uri="{FF2B5EF4-FFF2-40B4-BE49-F238E27FC236}">
                    <a16:creationId xmlns:a16="http://schemas.microsoft.com/office/drawing/2014/main" id="{E2518E5F-B792-441D-A912-051C2E706E75}"/>
                  </a:ext>
                </a:extLst>
              </p:cNvPr>
              <p:cNvGrpSpPr/>
              <p:nvPr/>
            </p:nvGrpSpPr>
            <p:grpSpPr>
              <a:xfrm>
                <a:off x="2997058" y="2771896"/>
                <a:ext cx="2501105" cy="2576917"/>
                <a:chOff x="3102994" y="2810321"/>
                <a:chExt cx="2596135" cy="2518842"/>
              </a:xfrm>
            </p:grpSpPr>
            <p:cxnSp>
              <p:nvCxnSpPr>
                <p:cNvPr id="32" name="Straight Connector 31">
                  <a:extLst>
                    <a:ext uri="{FF2B5EF4-FFF2-40B4-BE49-F238E27FC236}">
                      <a16:creationId xmlns:a16="http://schemas.microsoft.com/office/drawing/2014/main" id="{769C6C6F-524F-43BF-A82B-81C3FFA23B52}"/>
                    </a:ext>
                  </a:extLst>
                </p:cNvPr>
                <p:cNvCxnSpPr>
                  <a:cxnSpLocks/>
                </p:cNvCxnSpPr>
                <p:nvPr/>
              </p:nvCxnSpPr>
              <p:spPr bwMode="auto">
                <a:xfrm>
                  <a:off x="4390027" y="2810321"/>
                  <a:ext cx="0" cy="251884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78E90E-E8EE-42DB-AE04-486BB8C35B41}"/>
                    </a:ext>
                  </a:extLst>
                </p:cNvPr>
                <p:cNvCxnSpPr>
                  <a:cxnSpLocks/>
                </p:cNvCxnSpPr>
                <p:nvPr/>
              </p:nvCxnSpPr>
              <p:spPr bwMode="auto">
                <a:xfrm>
                  <a:off x="5699129" y="2850195"/>
                  <a:ext cx="0" cy="2478968"/>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11A626-9921-44A5-AD16-A552BFDF892E}"/>
                    </a:ext>
                  </a:extLst>
                </p:cNvPr>
                <p:cNvCxnSpPr>
                  <a:cxnSpLocks/>
                </p:cNvCxnSpPr>
                <p:nvPr/>
              </p:nvCxnSpPr>
              <p:spPr bwMode="auto">
                <a:xfrm>
                  <a:off x="3102994" y="2826271"/>
                  <a:ext cx="0" cy="2502892"/>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6CEAD3C-E0B8-4464-BF0B-9EF02374588A}"/>
                  </a:ext>
                </a:extLst>
              </p:cNvPr>
              <p:cNvSpPr/>
              <p:nvPr/>
            </p:nvSpPr>
            <p:spPr>
              <a:xfrm>
                <a:off x="297880" y="3020267"/>
                <a:ext cx="1886452" cy="584775"/>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2C6"/>
                    </a:solidFill>
                    <a:effectLst/>
                    <a:uLnTx/>
                    <a:uFillTx/>
                    <a:latin typeface="Segoe UI"/>
                    <a:ea typeface="+mn-ea"/>
                    <a:cs typeface="+mn-cs"/>
                  </a:rPr>
                  <a:t>SQL Server 2008 and 2008 R2</a:t>
                </a:r>
              </a:p>
            </p:txBody>
          </p:sp>
          <p:sp>
            <p:nvSpPr>
              <p:cNvPr id="31" name="Rectangle 30">
                <a:extLst>
                  <a:ext uri="{FF2B5EF4-FFF2-40B4-BE49-F238E27FC236}">
                    <a16:creationId xmlns:a16="http://schemas.microsoft.com/office/drawing/2014/main" id="{3D3F332B-A79C-45A8-A93C-66BA0D0583AC}"/>
                  </a:ext>
                </a:extLst>
              </p:cNvPr>
              <p:cNvSpPr/>
              <p:nvPr/>
            </p:nvSpPr>
            <p:spPr bwMode="auto">
              <a:xfrm>
                <a:off x="2231320" y="3031310"/>
                <a:ext cx="2732361"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July 9, 2019</a:t>
                </a:r>
              </a:p>
            </p:txBody>
          </p:sp>
        </p:grpSp>
        <p:sp>
          <p:nvSpPr>
            <p:cNvPr id="26" name="Rectangle 25">
              <a:extLst>
                <a:ext uri="{FF2B5EF4-FFF2-40B4-BE49-F238E27FC236}">
                  <a16:creationId xmlns:a16="http://schemas.microsoft.com/office/drawing/2014/main" id="{56C467AD-53BC-4E41-B32A-816E788D98A4}"/>
                </a:ext>
              </a:extLst>
            </p:cNvPr>
            <p:cNvSpPr/>
            <p:nvPr/>
          </p:nvSpPr>
          <p:spPr>
            <a:xfrm>
              <a:off x="2683511"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2018</a:t>
              </a:r>
            </a:p>
          </p:txBody>
        </p:sp>
        <p:sp>
          <p:nvSpPr>
            <p:cNvPr id="27" name="Rectangle 26">
              <a:extLst>
                <a:ext uri="{FF2B5EF4-FFF2-40B4-BE49-F238E27FC236}">
                  <a16:creationId xmlns:a16="http://schemas.microsoft.com/office/drawing/2014/main" id="{C24B3950-6946-4BB8-A48A-73083C81B33E}"/>
                </a:ext>
              </a:extLst>
            </p:cNvPr>
            <p:cNvSpPr/>
            <p:nvPr/>
          </p:nvSpPr>
          <p:spPr>
            <a:xfrm>
              <a:off x="3925175"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2019</a:t>
              </a:r>
            </a:p>
          </p:txBody>
        </p:sp>
        <p:sp>
          <p:nvSpPr>
            <p:cNvPr id="28" name="Rectangle 27">
              <a:extLst>
                <a:ext uri="{FF2B5EF4-FFF2-40B4-BE49-F238E27FC236}">
                  <a16:creationId xmlns:a16="http://schemas.microsoft.com/office/drawing/2014/main" id="{566C38AF-F834-4B5C-9D3E-F859CCF60748}"/>
                </a:ext>
              </a:extLst>
            </p:cNvPr>
            <p:cNvSpPr/>
            <p:nvPr/>
          </p:nvSpPr>
          <p:spPr>
            <a:xfrm>
              <a:off x="5194158" y="5350931"/>
              <a:ext cx="627095" cy="33855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a:ea typeface="+mn-ea"/>
                  <a:cs typeface="+mn-cs"/>
                </a:rPr>
                <a:t>2020</a:t>
              </a:r>
            </a:p>
          </p:txBody>
        </p:sp>
      </p:grpSp>
      <p:grpSp>
        <p:nvGrpSpPr>
          <p:cNvPr id="37" name="Group 36">
            <a:extLst>
              <a:ext uri="{FF2B5EF4-FFF2-40B4-BE49-F238E27FC236}">
                <a16:creationId xmlns:a16="http://schemas.microsoft.com/office/drawing/2014/main" id="{97B22602-D331-4D6E-8B53-6DBA4C65950D}"/>
              </a:ext>
            </a:extLst>
          </p:cNvPr>
          <p:cNvGrpSpPr/>
          <p:nvPr/>
        </p:nvGrpSpPr>
        <p:grpSpPr>
          <a:xfrm>
            <a:off x="6294887" y="4124527"/>
            <a:ext cx="5550827" cy="704979"/>
            <a:chOff x="152878" y="4164586"/>
            <a:chExt cx="5550827" cy="704979"/>
          </a:xfrm>
        </p:grpSpPr>
        <p:sp>
          <p:nvSpPr>
            <p:cNvPr id="38" name="Rectangle 37">
              <a:extLst>
                <a:ext uri="{FF2B5EF4-FFF2-40B4-BE49-F238E27FC236}">
                  <a16:creationId xmlns:a16="http://schemas.microsoft.com/office/drawing/2014/main" id="{8573D39F-3259-4D85-801A-EC41C9876285}"/>
                </a:ext>
              </a:extLst>
            </p:cNvPr>
            <p:cNvSpPr/>
            <p:nvPr/>
          </p:nvSpPr>
          <p:spPr bwMode="auto">
            <a:xfrm>
              <a:off x="2234898" y="4171899"/>
              <a:ext cx="3468807" cy="69766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3428" rIns="89642" bIns="143428" anchor="ctr"/>
            <a:lstStyle/>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Segoe UI" pitchFamily="34" charset="0"/>
                  <a:cs typeface="Segoe UI Semibold" panose="020B0702040204020203" pitchFamily="34" charset="0"/>
                </a:rPr>
                <a:t>Extended Support</a:t>
              </a:r>
            </a:p>
            <a:p>
              <a:pPr marL="0" marR="0" lvl="0" indent="0" algn="l" defTabSz="931924"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54000">
                        <a:srgbClr val="FFFFFF"/>
                      </a:gs>
                    </a:gsLst>
                    <a:lin ang="0" scaled="0"/>
                  </a:gradFill>
                  <a:effectLst/>
                  <a:uLnTx/>
                  <a:uFillTx/>
                  <a:latin typeface="Segoe UI"/>
                  <a:ea typeface="+mn-ea"/>
                  <a:cs typeface="Segoe UI Semibold" panose="020B0702040204020203" pitchFamily="34" charset="0"/>
                </a:rPr>
                <a:t>Ends January 14, 2020</a:t>
              </a:r>
            </a:p>
          </p:txBody>
        </p:sp>
        <p:sp>
          <p:nvSpPr>
            <p:cNvPr id="39" name="Rectangle 38">
              <a:extLst>
                <a:ext uri="{FF2B5EF4-FFF2-40B4-BE49-F238E27FC236}">
                  <a16:creationId xmlns:a16="http://schemas.microsoft.com/office/drawing/2014/main" id="{A002D318-D37F-42CB-9CF4-038DA2D6872E}"/>
                </a:ext>
              </a:extLst>
            </p:cNvPr>
            <p:cNvSpPr/>
            <p:nvPr/>
          </p:nvSpPr>
          <p:spPr>
            <a:xfrm>
              <a:off x="152878" y="4164586"/>
              <a:ext cx="2035032" cy="584775"/>
            </a:xfrm>
            <a:prstGeom prst="rect">
              <a:avLst/>
            </a:prstGeom>
          </p:spPr>
          <p:txBody>
            <a:bodyPr wrap="square">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rgbClr val="0072C6"/>
                  </a:solidFill>
                  <a:effectLst/>
                  <a:uLnTx/>
                  <a:uFillTx/>
                  <a:latin typeface="Segoe UI"/>
                  <a:ea typeface="+mn-ea"/>
                  <a:cs typeface="+mn-cs"/>
                </a:rPr>
                <a:t>Windows Server 2008 and 2008 R2</a:t>
              </a:r>
            </a:p>
          </p:txBody>
        </p:sp>
      </p:grpSp>
    </p:spTree>
    <p:custDataLst>
      <p:tags r:id="rId1"/>
    </p:custDataLst>
    <p:extLst>
      <p:ext uri="{BB962C8B-B14F-4D97-AF65-F5344CB8AC3E}">
        <p14:creationId xmlns:p14="http://schemas.microsoft.com/office/powerpoint/2010/main" val="1032957508"/>
      </p:ext>
    </p:extLst>
  </p:cSld>
  <p:clrMapOvr>
    <a:masterClrMapping/>
  </p:clrMapOvr>
  <p:transition advTm="537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a:latin typeface="+mj-lt"/>
              </a:rPr>
              <a:t>Outcome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a:p>
          <a:p>
            <a:pPr>
              <a:lnSpc>
                <a:spcPct val="90000"/>
              </a:lnSpc>
              <a:spcAft>
                <a:spcPts val="600"/>
              </a:spcAft>
            </a:pPr>
            <a:r>
              <a:rPr lang="en-US" sz="3600">
                <a:latin typeface="+mj-lt"/>
              </a:rPr>
              <a:t>Timeframe</a:t>
            </a:r>
          </a:p>
          <a:p>
            <a:pPr>
              <a:lnSpc>
                <a:spcPct val="90000"/>
              </a:lnSpc>
              <a:spcAft>
                <a:spcPts val="600"/>
              </a:spcAft>
            </a:pPr>
            <a:r>
              <a:rPr lang="en-US" sz="240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8BDA4D-323D-447A-AC2A-1C42FF47C894}"/>
              </a:ext>
            </a:extLst>
          </p:cNvPr>
          <p:cNvSpPr/>
          <p:nvPr/>
        </p:nvSpPr>
        <p:spPr>
          <a:xfrm>
            <a:off x="6124808" y="3244334"/>
            <a:ext cx="24718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a:ln>
                  <a:noFill/>
                </a:ln>
                <a:solidFill>
                  <a:srgbClr val="002050"/>
                </a:solidFill>
                <a:effectLst/>
                <a:uLnTx/>
                <a:uFillTx/>
                <a:latin typeface="Segoe UI" panose="020B0502040204020203" pitchFamily="34" charset="0"/>
                <a:ea typeface="MS PGothic" panose="020B0600070205080204" pitchFamily="34" charset="-128"/>
                <a:cs typeface="+mn-cs"/>
              </a:rPr>
              <a:t> </a:t>
            </a:r>
          </a:p>
        </p:txBody>
      </p:sp>
      <p:sp>
        <p:nvSpPr>
          <p:cNvPr id="6" name="Rectangle 5">
            <a:extLst>
              <a:ext uri="{FF2B5EF4-FFF2-40B4-BE49-F238E27FC236}">
                <a16:creationId xmlns:a16="http://schemas.microsoft.com/office/drawing/2014/main" id="{F30BBD0E-AA39-48EA-9E90-D04CFA5B22EB}"/>
              </a:ext>
            </a:extLst>
          </p:cNvPr>
          <p:cNvSpPr/>
          <p:nvPr/>
        </p:nvSpPr>
        <p:spPr>
          <a:xfrm>
            <a:off x="6124808" y="3244334"/>
            <a:ext cx="247184"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a:ln>
                  <a:noFill/>
                </a:ln>
                <a:solidFill>
                  <a:srgbClr val="002050"/>
                </a:solidFill>
                <a:effectLst/>
                <a:uLnTx/>
                <a:uFillTx/>
                <a:latin typeface="Segoe UI" panose="020B0502040204020203" pitchFamily="34" charset="0"/>
                <a:ea typeface="MS PGothic" panose="020B0600070205080204" pitchFamily="34" charset="-128"/>
                <a:cs typeface="+mn-cs"/>
              </a:rPr>
              <a:t> </a:t>
            </a:r>
          </a:p>
        </p:txBody>
      </p:sp>
      <p:sp>
        <p:nvSpPr>
          <p:cNvPr id="14" name="Title 1">
            <a:extLst>
              <a:ext uri="{FF2B5EF4-FFF2-40B4-BE49-F238E27FC236}">
                <a16:creationId xmlns:a16="http://schemas.microsoft.com/office/drawing/2014/main" id="{184BF16E-277A-DD44-AE83-924450EB6495}"/>
              </a:ext>
            </a:extLst>
          </p:cNvPr>
          <p:cNvSpPr txBox="1">
            <a:spLocks/>
          </p:cNvSpPr>
          <p:nvPr/>
        </p:nvSpPr>
        <p:spPr>
          <a:xfrm>
            <a:off x="5502007" y="4732026"/>
            <a:ext cx="11336039" cy="739343"/>
          </a:xfrm>
          <a:prstGeom prst="rect">
            <a:avLst/>
          </a:prstGeom>
        </p:spPr>
        <p:txBody>
          <a:bodyPr vert="horz" wrap="square" lIns="146304" tIns="91440" rIns="146304" bIns="91440" rtlCol="0" anchor="t">
            <a:normAutofit/>
          </a:bodyPr>
          <a:lstStyle>
            <a:lvl1pPr algn="l" defTabSz="913841"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US" sz="3600" b="0" i="0" u="none" strike="noStrike" kern="1200" cap="none" spc="0" normalizeH="0" baseline="0" noProof="0">
              <a:ln>
                <a:noFill/>
              </a:ln>
              <a:solidFill>
                <a:srgbClr val="0078D7"/>
              </a:solidFill>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315BFEAB-E4A6-4AE8-B10B-A4724E37E016}"/>
              </a:ext>
            </a:extLst>
          </p:cNvPr>
          <p:cNvSpPr/>
          <p:nvPr/>
        </p:nvSpPr>
        <p:spPr>
          <a:xfrm>
            <a:off x="377995" y="1591156"/>
            <a:ext cx="4249500" cy="535531"/>
          </a:xfrm>
          <a:prstGeom prst="rect">
            <a:avLst/>
          </a:prstGeom>
        </p:spPr>
        <p:txBody>
          <a:bodyPr wrap="square" anchor="t">
            <a:spAutoFit/>
          </a:bodyPr>
          <a:lstStyle/>
          <a:p>
            <a:pPr marL="0" marR="0" lvl="1" indent="0" algn="ctr" defTabSz="914400" rtl="0" eaLnBrk="0" fontAlgn="base" latinLnBrk="0" hangingPunct="0">
              <a:lnSpc>
                <a:spcPct val="90000"/>
              </a:lnSpc>
              <a:spcBef>
                <a:spcPts val="600"/>
              </a:spcBef>
              <a:spcAft>
                <a:spcPct val="0"/>
              </a:spcAft>
              <a:buClrTx/>
              <a:buSzTx/>
              <a:buFontTx/>
              <a:buNone/>
              <a:tabLst/>
              <a:defRPr/>
            </a:pPr>
            <a:r>
              <a:rPr kumimoji="0" lang="en-US" sz="3200" b="0" i="0" u="none" strike="noStrike" kern="1200" cap="none" spc="0" normalizeH="0" baseline="0" noProof="0">
                <a:ln>
                  <a:noFill/>
                </a:ln>
                <a:gradFill>
                  <a:gsLst>
                    <a:gs pos="0">
                      <a:srgbClr val="0078D7"/>
                    </a:gs>
                    <a:gs pos="100000">
                      <a:srgbClr val="0078D7"/>
                    </a:gs>
                  </a:gsLst>
                  <a:lin ang="0" scaled="0"/>
                </a:gradFill>
                <a:effectLst/>
                <a:uLnTx/>
                <a:uFillTx/>
                <a:latin typeface="Segoe UI Light" panose="020B0502040204020203" pitchFamily="34" charset="0"/>
                <a:ea typeface="Segoe UI" panose="020B0502040204020203" pitchFamily="34" charset="0"/>
                <a:cs typeface="Segoe UI Light" panose="020B0502040204020203" pitchFamily="34" charset="0"/>
              </a:rPr>
              <a:t>Migrate to Azure</a:t>
            </a:r>
            <a:endParaRPr kumimoji="0" lang="en-US" sz="2000" b="0" i="0" u="none" strike="noStrike" kern="1200" cap="none" spc="0" normalizeH="0" baseline="0" noProof="0">
              <a:ln>
                <a:noFill/>
              </a:ln>
              <a:gradFill>
                <a:gsLst>
                  <a:gs pos="0">
                    <a:srgbClr val="0078D7"/>
                  </a:gs>
                  <a:gs pos="100000">
                    <a:srgbClr val="0078D7"/>
                  </a:gs>
                </a:gsLst>
                <a:lin ang="0" scaled="0"/>
              </a:gradFill>
              <a:effectLst/>
              <a:uLnTx/>
              <a:uFillTx/>
              <a:latin typeface="Segoe UI Light" panose="020B0502040204020203" pitchFamily="34" charset="0"/>
              <a:ea typeface="Segoe UI" panose="020B0502040204020203" pitchFamily="34" charset="0"/>
              <a:cs typeface="Segoe UI Light" panose="020B0502040204020203" pitchFamily="34" charset="0"/>
            </a:endParaRPr>
          </a:p>
        </p:txBody>
      </p:sp>
      <p:sp>
        <p:nvSpPr>
          <p:cNvPr id="36" name="Rectangle 35">
            <a:extLst>
              <a:ext uri="{FF2B5EF4-FFF2-40B4-BE49-F238E27FC236}">
                <a16:creationId xmlns:a16="http://schemas.microsoft.com/office/drawing/2014/main" id="{315BFEAB-E4A6-4AE8-B10B-A4724E37E016}"/>
              </a:ext>
            </a:extLst>
          </p:cNvPr>
          <p:cNvSpPr/>
          <p:nvPr/>
        </p:nvSpPr>
        <p:spPr>
          <a:xfrm>
            <a:off x="6964960" y="2436485"/>
            <a:ext cx="4884022" cy="2354362"/>
          </a:xfrm>
          <a:prstGeom prst="rect">
            <a:avLst/>
          </a:prstGeom>
        </p:spPr>
        <p:txBody>
          <a:bodyPr wrap="square" anchor="t">
            <a:spAutoFit/>
          </a:bodyPr>
          <a:lstStyle/>
          <a:p>
            <a:pPr marL="0" marR="0" lvl="0" indent="0" algn="l" defTabSz="914400" rtl="0" eaLnBrk="0" fontAlgn="base" latinLnBrk="0" hangingPunct="0">
              <a:lnSpc>
                <a:spcPct val="105000"/>
              </a:lnSpc>
              <a:spcBef>
                <a:spcPts val="600"/>
              </a:spcBef>
              <a:spcAft>
                <a:spcPct val="0"/>
              </a:spcAft>
              <a:buClrTx/>
              <a:buSzTx/>
              <a:buFontTx/>
              <a:buNone/>
              <a:tabLst/>
              <a:defRPr/>
            </a:pPr>
            <a:r>
              <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S PGothic" panose="020B0600070205080204" pitchFamily="34" charset="-128"/>
                <a:cs typeface="Segoe UI" panose="020B0502040204020203" pitchFamily="34" charset="0"/>
              </a:rPr>
              <a:t>Upgrade to latest version </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Windows Server 2016 or 2019</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SQL Server 2017</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MS PGothic" panose="020B0600070205080204" pitchFamily="34" charset="-128"/>
                <a:cs typeface="Segoe UI" panose="020B0502040204020203" pitchFamily="34" charset="0"/>
              </a:rPr>
              <a:t>Can’t meet the deadline? Protect server workloads</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Buy Extended Security Updates to get 3 more years </a:t>
            </a:r>
            <a:b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b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of security updates for Windows Server and </a:t>
            </a:r>
            <a:b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b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SQL Server 2008 or 2008 R2</a:t>
            </a:r>
          </a:p>
          <a:p>
            <a:pPr marL="228600" marR="0" lvl="0" indent="-228600" algn="l" defTabSz="914400" rtl="0" eaLnBrk="0" fontAlgn="base" latinLnBrk="0" hangingPunct="0">
              <a:lnSpc>
                <a:spcPct val="105000"/>
              </a:lnSpc>
              <a:spcBef>
                <a:spcPts val="300"/>
              </a:spcBef>
              <a:spcAft>
                <a:spcPct val="0"/>
              </a:spcAft>
              <a:buClrTx/>
              <a:buSzTx/>
              <a:buFont typeface="Arial"/>
              <a:buChar char="•"/>
              <a:tabLst/>
              <a:defRPr/>
            </a:pPr>
            <a:r>
              <a:rPr kumimoji="0" lang="en-US" sz="15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Upgrade when ready</a:t>
            </a:r>
          </a:p>
        </p:txBody>
      </p:sp>
      <p:sp>
        <p:nvSpPr>
          <p:cNvPr id="3" name="Title 2">
            <a:extLst>
              <a:ext uri="{FF2B5EF4-FFF2-40B4-BE49-F238E27FC236}">
                <a16:creationId xmlns:a16="http://schemas.microsoft.com/office/drawing/2014/main" id="{FEDADD5D-A38A-4D58-BE72-9957DA049B91}"/>
              </a:ext>
            </a:extLst>
          </p:cNvPr>
          <p:cNvSpPr>
            <a:spLocks noGrp="1"/>
          </p:cNvSpPr>
          <p:nvPr>
            <p:ph type="title"/>
          </p:nvPr>
        </p:nvSpPr>
        <p:spPr/>
        <p:txBody>
          <a:bodyPr/>
          <a:lstStyle/>
          <a:p>
            <a:r>
              <a:rPr lang="en-US">
                <a:solidFill>
                  <a:schemeClr val="bg2"/>
                </a:solidFill>
              </a:rPr>
              <a:t>Paths to upgrade and stay protected</a:t>
            </a:r>
          </a:p>
        </p:txBody>
      </p:sp>
      <p:sp>
        <p:nvSpPr>
          <p:cNvPr id="19" name="Rectangle 18">
            <a:extLst>
              <a:ext uri="{FF2B5EF4-FFF2-40B4-BE49-F238E27FC236}">
                <a16:creationId xmlns:a16="http://schemas.microsoft.com/office/drawing/2014/main" id="{E016FBB1-7339-453E-81C3-457A77CC0048}"/>
              </a:ext>
            </a:extLst>
          </p:cNvPr>
          <p:cNvSpPr/>
          <p:nvPr/>
        </p:nvSpPr>
        <p:spPr>
          <a:xfrm>
            <a:off x="317518" y="2436485"/>
            <a:ext cx="5778482" cy="3676712"/>
          </a:xfrm>
          <a:prstGeom prst="rect">
            <a:avLst/>
          </a:prstGeom>
        </p:spPr>
        <p:txBody>
          <a:bodyPr wrap="square" anchor="t">
            <a:spAutoFit/>
          </a:bodyPr>
          <a:lstStyle/>
          <a:p>
            <a:pPr marL="0" marR="0" lvl="0" indent="0" algn="l" defTabSz="914400" rtl="0" eaLnBrk="0" fontAlgn="base" latinLnBrk="0" hangingPunct="0">
              <a:lnSpc>
                <a:spcPct val="105000"/>
              </a:lnSpc>
              <a:spcBef>
                <a:spcPts val="600"/>
              </a:spcBef>
              <a:spcAft>
                <a:spcPct val="0"/>
              </a:spcAft>
              <a:buClrTx/>
              <a:buSzTx/>
              <a:buFontTx/>
              <a:buNone/>
              <a:tabLst/>
              <a:defRPr/>
            </a:pPr>
            <a:r>
              <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a:ea typeface="Segoe UI" panose="020B0502040204020203" pitchFamily="34" charset="0"/>
                <a:cs typeface="Segoe UI" panose="020B0502040204020203" pitchFamily="34" charset="0"/>
              </a:rPr>
              <a:t>Migrate apps and data to Azure VMs</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Get </a:t>
            </a:r>
            <a:r>
              <a:rPr kumimoji="0" lang="en-US" sz="1600" b="1" i="0" u="none" strike="noStrike" kern="1200" cap="none" spc="0" normalizeH="0" baseline="0" noProof="0">
                <a:ln>
                  <a:noFill/>
                </a:ln>
                <a:solidFill>
                  <a:srgbClr val="0078D7">
                    <a:lumMod val="75000"/>
                  </a:srgbClr>
                </a:solidFill>
                <a:effectLst/>
                <a:uLnTx/>
                <a:uFillTx/>
                <a:latin typeface="Segoe UI Semilight"/>
                <a:ea typeface="MS PGothic" panose="020B0600070205080204" pitchFamily="34" charset="-128"/>
                <a:cs typeface="Segoe UI Semilight"/>
              </a:rPr>
              <a:t>free Extended Security Updates </a:t>
            </a: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S PGothic" panose="020B0600070205080204" pitchFamily="34" charset="-128"/>
                <a:cs typeface="Segoe UI Semilight"/>
              </a:rPr>
              <a:t>for Windows Server and SQL Server 2008 and 2008 R2 VM’s for three years after deadline</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rPr>
              <a:t>Migrate data to Azure SQL DB Managed I</a:t>
            </a:r>
            <a:r>
              <a:rPr kumimoji="0" lang="en-US" sz="1600" b="0" i="0" u="none" strike="noStrike" kern="1200" cap="none" spc="0" normalizeH="0" baseline="0" noProof="0" err="1">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rPr>
              <a:t>nstances</a:t>
            </a: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endParaRP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Azure SQL Database Managed Instance offers a version-free option</a:t>
            </a:r>
          </a:p>
          <a:p>
            <a:pPr marL="0" marR="0" lvl="0" indent="0" algn="l" defTabSz="914400" rtl="0" eaLnBrk="0" fontAlgn="base" latinLnBrk="0" hangingPunct="0">
              <a:lnSpc>
                <a:spcPct val="105000"/>
              </a:lnSpc>
              <a:spcBef>
                <a:spcPts val="1200"/>
              </a:spcBef>
              <a:spcAft>
                <a:spcPct val="0"/>
              </a:spcAft>
              <a:buClrTx/>
              <a:buSzTx/>
              <a:buFontTx/>
              <a:buNone/>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bold"/>
                <a:ea typeface="Segoe UI" panose="020B0502040204020203" pitchFamily="34" charset="0"/>
                <a:cs typeface="Segoe UI" panose="020B0502040204020203" pitchFamily="34" charset="0"/>
              </a:rPr>
              <a:t>Save with Azure Hybrid Benefit</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Use existing on-premises licenses to save up to 55% on Azure</a:t>
            </a:r>
          </a:p>
          <a:p>
            <a:pPr marL="228600" marR="0" lvl="0" indent="-228600" algn="l" defTabSz="914400" rtl="0" eaLnBrk="0" fontAlgn="base" latinLnBrk="0" hangingPunct="0">
              <a:lnSpc>
                <a:spcPct val="105000"/>
              </a:lnSpc>
              <a:spcBef>
                <a:spcPts val="30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Segoe UI" panose="020B0502040204020203" pitchFamily="34" charset="0"/>
                <a:cs typeface="Segoe UI Semilight"/>
              </a:rPr>
              <a:t>Upgrade in Azure when ready, or transform with Azure services</a:t>
            </a:r>
          </a:p>
        </p:txBody>
      </p:sp>
      <p:sp>
        <p:nvSpPr>
          <p:cNvPr id="21" name="Rectangle 20">
            <a:extLst>
              <a:ext uri="{FF2B5EF4-FFF2-40B4-BE49-F238E27FC236}">
                <a16:creationId xmlns:a16="http://schemas.microsoft.com/office/drawing/2014/main" id="{E8B6A52F-9108-4F8D-967D-BA68BC339A0B}"/>
              </a:ext>
            </a:extLst>
          </p:cNvPr>
          <p:cNvSpPr/>
          <p:nvPr/>
        </p:nvSpPr>
        <p:spPr>
          <a:xfrm>
            <a:off x="7176655" y="1591156"/>
            <a:ext cx="4249500" cy="535531"/>
          </a:xfrm>
          <a:prstGeom prst="rect">
            <a:avLst/>
          </a:prstGeom>
        </p:spPr>
        <p:txBody>
          <a:bodyPr wrap="square" anchor="t">
            <a:spAutoFit/>
          </a:bodyPr>
          <a:lstStyle/>
          <a:p>
            <a:pPr marL="0" marR="0" lvl="1" indent="0" algn="ctr" defTabSz="914400" rtl="0" eaLnBrk="0" fontAlgn="base" latinLnBrk="0" hangingPunct="0">
              <a:lnSpc>
                <a:spcPct val="90000"/>
              </a:lnSpc>
              <a:spcBef>
                <a:spcPts val="600"/>
              </a:spcBef>
              <a:spcAft>
                <a:spcPct val="0"/>
              </a:spcAft>
              <a:buClrTx/>
              <a:buSzTx/>
              <a:buFontTx/>
              <a:buNone/>
              <a:tabLst/>
              <a:defRPr/>
            </a:pPr>
            <a:r>
              <a:rPr kumimoji="0" lang="en-US" sz="3200" b="0" i="0" u="none" strike="noStrike" kern="1200" cap="none" spc="0" normalizeH="0" baseline="0" noProof="0">
                <a:ln>
                  <a:noFill/>
                </a:ln>
                <a:gradFill>
                  <a:gsLst>
                    <a:gs pos="0">
                      <a:srgbClr val="0078D7"/>
                    </a:gs>
                    <a:gs pos="100000">
                      <a:srgbClr val="0078D7"/>
                    </a:gs>
                  </a:gsLst>
                  <a:lin ang="0" scaled="0"/>
                </a:gradFill>
                <a:effectLst/>
                <a:uLnTx/>
                <a:uFillTx/>
                <a:latin typeface="Segoe UI Light" panose="020B0502040204020203" pitchFamily="34" charset="0"/>
                <a:ea typeface="MS PGothic" panose="020B0600070205080204" pitchFamily="34" charset="-128"/>
                <a:cs typeface="Segoe UI Light" panose="020B0502040204020203" pitchFamily="34" charset="0"/>
              </a:rPr>
              <a:t>Upgrade on-premises</a:t>
            </a:r>
          </a:p>
        </p:txBody>
      </p:sp>
      <p:grpSp>
        <p:nvGrpSpPr>
          <p:cNvPr id="10" name="Group 9">
            <a:extLst>
              <a:ext uri="{FF2B5EF4-FFF2-40B4-BE49-F238E27FC236}">
                <a16:creationId xmlns:a16="http://schemas.microsoft.com/office/drawing/2014/main" id="{DF1BEE97-3A55-4CFE-8310-9245BC54AEDF}"/>
              </a:ext>
            </a:extLst>
          </p:cNvPr>
          <p:cNvGrpSpPr/>
          <p:nvPr/>
        </p:nvGrpSpPr>
        <p:grpSpPr>
          <a:xfrm>
            <a:off x="5898744" y="1669119"/>
            <a:ext cx="742384" cy="2949451"/>
            <a:chOff x="5898744" y="2246202"/>
            <a:chExt cx="742384" cy="2949451"/>
          </a:xfrm>
        </p:grpSpPr>
        <p:cxnSp>
          <p:nvCxnSpPr>
            <p:cNvPr id="25" name="Straight Connector 24">
              <a:extLst>
                <a:ext uri="{FF2B5EF4-FFF2-40B4-BE49-F238E27FC236}">
                  <a16:creationId xmlns:a16="http://schemas.microsoft.com/office/drawing/2014/main" id="{2ABFFEFB-3E9C-4FF4-BE35-DA52EAF4A746}"/>
                </a:ext>
              </a:extLst>
            </p:cNvPr>
            <p:cNvCxnSpPr>
              <a:cxnSpLocks/>
            </p:cNvCxnSpPr>
            <p:nvPr/>
          </p:nvCxnSpPr>
          <p:spPr>
            <a:xfrm>
              <a:off x="6269936" y="2246202"/>
              <a:ext cx="0" cy="2949451"/>
            </a:xfrm>
            <a:prstGeom prst="line">
              <a:avLst/>
            </a:prstGeom>
            <a:ln w="9525">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A510EC3-485B-4310-83DB-AC1682D2FBC8}"/>
                </a:ext>
              </a:extLst>
            </p:cNvPr>
            <p:cNvGrpSpPr/>
            <p:nvPr/>
          </p:nvGrpSpPr>
          <p:grpSpPr>
            <a:xfrm>
              <a:off x="5898744" y="3349735"/>
              <a:ext cx="742384" cy="742384"/>
              <a:chOff x="5230024" y="7237567"/>
              <a:chExt cx="742384" cy="742384"/>
            </a:xfrm>
          </p:grpSpPr>
          <p:sp>
            <p:nvSpPr>
              <p:cNvPr id="22" name="Oval 21"/>
              <p:cNvSpPr/>
              <p:nvPr/>
            </p:nvSpPr>
            <p:spPr bwMode="auto">
              <a:xfrm>
                <a:off x="5230024" y="7237567"/>
                <a:ext cx="742384" cy="742384"/>
              </a:xfrm>
              <a:prstGeom prst="ellipse">
                <a:avLst/>
              </a:prstGeom>
              <a:solidFill>
                <a:srgbClr val="0078D7"/>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p:cNvSpPr/>
              <p:nvPr/>
            </p:nvSpPr>
            <p:spPr>
              <a:xfrm>
                <a:off x="5346178" y="7424093"/>
                <a:ext cx="510076" cy="369332"/>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0" scaled="0"/>
                    </a:gradFill>
                    <a:effectLst/>
                    <a:uLnTx/>
                    <a:uFillTx/>
                    <a:latin typeface="Segoe UI" panose="020B0502040204020203" pitchFamily="34" charset="0"/>
                    <a:ea typeface="Segoe UI" panose="020B0502040204020203" pitchFamily="34" charset="0"/>
                    <a:cs typeface="Segoe UI" panose="020B0502040204020203" pitchFamily="34" charset="0"/>
                  </a:rPr>
                  <a:t>OR</a:t>
                </a:r>
                <a:endParaRPr kumimoji="0" lang="en-US" sz="1200" b="1" i="0" u="none" strike="noStrike" kern="1200" cap="none" spc="0" normalizeH="0" baseline="0" noProof="0">
                  <a:ln>
                    <a:noFill/>
                  </a:ln>
                  <a:gradFill>
                    <a:gsLst>
                      <a:gs pos="0">
                        <a:srgbClr val="FFFFFF"/>
                      </a:gs>
                      <a:gs pos="100000">
                        <a:srgbClr val="FFFFFF"/>
                      </a:gs>
                    </a:gsLst>
                    <a:lin ang="0" scaled="0"/>
                  </a:gradFill>
                  <a:effectLst/>
                  <a:uLnTx/>
                  <a:uFillTx/>
                  <a:latin typeface="Segoe UI" panose="020B0502040204020203" pitchFamily="34" charset="0"/>
                  <a:ea typeface="MS PGothic" panose="020B0600070205080204" pitchFamily="34" charset="-128"/>
                  <a:cs typeface="Segoe UI" panose="020B0502040204020203" pitchFamily="34" charset="0"/>
                </a:endParaRPr>
              </a:p>
            </p:txBody>
          </p:sp>
        </p:grpSp>
      </p:grpSp>
    </p:spTree>
    <p:extLst>
      <p:ext uri="{BB962C8B-B14F-4D97-AF65-F5344CB8AC3E}">
        <p14:creationId xmlns:p14="http://schemas.microsoft.com/office/powerpoint/2010/main" val="189233558"/>
      </p:ext>
    </p:extLst>
  </p:cSld>
  <p:clrMapOvr>
    <a:masterClrMapping/>
  </p:clrMapOvr>
  <p:transition advTm="374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1.66667E-6 4.81481E-6 L 1.66667E-6 0.01921 " pathEditMode="relative" rAng="0" ptsTypes="AA">
                                      <p:cBhvr>
                                        <p:cTn id="9" dur="500" spd="-100000" fill="hold"/>
                                        <p:tgtEl>
                                          <p:spTgt spid="10"/>
                                        </p:tgtEl>
                                        <p:attrNameLst>
                                          <p:attrName>ppt_x</p:attrName>
                                          <p:attrName>ppt_y</p:attrName>
                                        </p:attrNameLst>
                                      </p:cBhvr>
                                      <p:rCtr x="0" y="949"/>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42" presetClass="path" presetSubtype="0" decel="100000" fill="hold" grpId="1" nodeType="withEffect">
                                  <p:stCondLst>
                                    <p:cond delay="0"/>
                                  </p:stCondLst>
                                  <p:childTnLst>
                                    <p:animMotion origin="layout" path="M 1.66667E-6 4.81481E-6 L 1.66667E-6 0.01921 " pathEditMode="relative" rAng="0" ptsTypes="AA">
                                      <p:cBhvr>
                                        <p:cTn id="15" dur="500" spd="-100000" fill="hold"/>
                                        <p:tgtEl>
                                          <p:spTgt spid="19"/>
                                        </p:tgtEl>
                                        <p:attrNameLst>
                                          <p:attrName>ppt_x</p:attrName>
                                          <p:attrName>ppt_y</p:attrName>
                                        </p:attrNameLst>
                                      </p:cBhvr>
                                      <p:rCtr x="0" y="949"/>
                                    </p:animMotion>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42" presetClass="path" presetSubtype="0" decel="100000" fill="hold" grpId="1" nodeType="withEffect">
                                  <p:stCondLst>
                                    <p:cond delay="0"/>
                                  </p:stCondLst>
                                  <p:childTnLst>
                                    <p:animMotion origin="layout" path="M 1.66667E-6 4.81481E-6 L 1.66667E-6 0.01921 " pathEditMode="relative" rAng="0" ptsTypes="AA">
                                      <p:cBhvr>
                                        <p:cTn id="20" dur="500" spd="-100000" fill="hold"/>
                                        <p:tgtEl>
                                          <p:spTgt spid="3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19" grpId="0"/>
      <p:bldP spid="19"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building_7">
            <a:extLst>
              <a:ext uri="{FF2B5EF4-FFF2-40B4-BE49-F238E27FC236}">
                <a16:creationId xmlns:a16="http://schemas.microsoft.com/office/drawing/2014/main" id="{BC737945-3074-4EA0-ADA0-C862F29D0841}"/>
              </a:ext>
            </a:extLst>
          </p:cNvPr>
          <p:cNvSpPr>
            <a:spLocks noChangeAspect="1" noEditPoints="1"/>
          </p:cNvSpPr>
          <p:nvPr/>
        </p:nvSpPr>
        <p:spPr bwMode="auto">
          <a:xfrm>
            <a:off x="9555494" y="1838148"/>
            <a:ext cx="836612" cy="87312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9050" cap="flat" cmpd="sng">
            <a:solidFill>
              <a:srgbClr val="505050"/>
            </a:solidFill>
            <a:prstDash val="solid"/>
            <a:miter lim="800000"/>
            <a:headEnd/>
            <a:tailEnd/>
          </a:ln>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58" name="TextBox 24">
            <a:extLst>
              <a:ext uri="{FF2B5EF4-FFF2-40B4-BE49-F238E27FC236}">
                <a16:creationId xmlns:a16="http://schemas.microsoft.com/office/drawing/2014/main" id="{A8580CFA-674A-4219-A164-0DCF72B72452}"/>
              </a:ext>
            </a:extLst>
          </p:cNvPr>
          <p:cNvSpPr txBox="1">
            <a:spLocks noChangeArrowheads="1"/>
          </p:cNvSpPr>
          <p:nvPr/>
        </p:nvSpPr>
        <p:spPr bwMode="auto">
          <a:xfrm>
            <a:off x="966839" y="3020695"/>
            <a:ext cx="599654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defTabSz="912813">
              <a:defRPr sz="1700">
                <a:solidFill>
                  <a:schemeClr val="tx1"/>
                </a:solidFill>
                <a:latin typeface="Segoe UI" panose="020B0502040204020203" pitchFamily="34" charset="0"/>
                <a:ea typeface="MS PGothic" panose="020B0600070205080204" pitchFamily="34" charset="-128"/>
              </a:defRPr>
            </a:lvl1pPr>
            <a:lvl2pPr marL="742950" indent="-285750" defTabSz="912813">
              <a:defRPr sz="1700">
                <a:solidFill>
                  <a:schemeClr val="tx1"/>
                </a:solidFill>
                <a:latin typeface="Segoe UI" panose="020B0502040204020203" pitchFamily="34" charset="0"/>
                <a:ea typeface="MS PGothic" panose="020B0600070205080204" pitchFamily="34" charset="-128"/>
              </a:defRPr>
            </a:lvl2pPr>
            <a:lvl3pPr marL="1143000" indent="-228600" defTabSz="912813">
              <a:defRPr sz="1700">
                <a:solidFill>
                  <a:schemeClr val="tx1"/>
                </a:solidFill>
                <a:latin typeface="Segoe UI" panose="020B0502040204020203" pitchFamily="34" charset="0"/>
                <a:ea typeface="MS PGothic" panose="020B0600070205080204" pitchFamily="34" charset="-128"/>
              </a:defRPr>
            </a:lvl3pPr>
            <a:lvl4pPr marL="1600200" indent="-228600" defTabSz="912813">
              <a:defRPr sz="1700">
                <a:solidFill>
                  <a:schemeClr val="tx1"/>
                </a:solidFill>
                <a:latin typeface="Segoe UI" panose="020B0502040204020203" pitchFamily="34" charset="0"/>
                <a:ea typeface="MS PGothic" panose="020B0600070205080204" pitchFamily="34" charset="-128"/>
              </a:defRPr>
            </a:lvl4pPr>
            <a:lvl5pPr marL="2057400" indent="-228600" defTabSz="912813">
              <a:defRPr sz="1700">
                <a:solidFill>
                  <a:schemeClr val="tx1"/>
                </a:solidFill>
                <a:latin typeface="Segoe UI" panose="020B0502040204020203" pitchFamily="34" charset="0"/>
                <a:ea typeface="MS PGothic" panose="020B0600070205080204" pitchFamily="34" charset="-128"/>
              </a:defRPr>
            </a:lvl5pPr>
            <a:lvl6pPr marL="25146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ctr" defTabSz="912813" rtl="0" eaLnBrk="1" fontAlgn="base" latinLnBrk="0" hangingPunct="1">
              <a:lnSpc>
                <a:spcPct val="90000"/>
              </a:lnSpc>
              <a:spcBef>
                <a:spcPct val="0"/>
              </a:spcBef>
              <a:spcAft>
                <a:spcPts val="588"/>
              </a:spcAft>
              <a:buClrTx/>
              <a:buSzTx/>
              <a:buFontTx/>
              <a:buNone/>
              <a:tabLst/>
              <a:defRPr/>
            </a:pPr>
            <a:r>
              <a:rPr kumimoji="0" lang="en-US" altLang="en-US" sz="2000" b="0" i="0" u="none" strike="noStrike" kern="1200" cap="all" spc="200" normalizeH="0" baseline="0" noProof="0">
                <a:ln w="3175">
                  <a:noFill/>
                </a:ln>
                <a:solidFill>
                  <a:srgbClr val="0078D7"/>
                </a:solidFill>
                <a:effectLst/>
                <a:uLnTx/>
                <a:uFillTx/>
                <a:latin typeface="Segoe UI" panose="020B0502040204020203" pitchFamily="34" charset="0"/>
                <a:ea typeface="MS PGothic" panose="020B0600070205080204" pitchFamily="34" charset="-128"/>
                <a:cs typeface="Segoe UI" panose="020B0502040204020203" pitchFamily="34" charset="0"/>
              </a:rPr>
              <a:t>Transform with Azure</a:t>
            </a:r>
          </a:p>
        </p:txBody>
      </p:sp>
      <p:sp>
        <p:nvSpPr>
          <p:cNvPr id="27" name="Freeform: Shape 27">
            <a:extLst>
              <a:ext uri="{FF2B5EF4-FFF2-40B4-BE49-F238E27FC236}">
                <a16:creationId xmlns:a16="http://schemas.microsoft.com/office/drawing/2014/main" id="{719C16DB-7E66-4476-86C2-56701213B45B}"/>
              </a:ext>
            </a:extLst>
          </p:cNvPr>
          <p:cNvSpPr/>
          <p:nvPr/>
        </p:nvSpPr>
        <p:spPr bwMode="auto">
          <a:xfrm flipV="1">
            <a:off x="3292009" y="1969910"/>
            <a:ext cx="1346200" cy="741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cmpd="sng">
            <a:solidFill>
              <a:srgbClr val="505050"/>
            </a:solidFill>
            <a:prstDash val="solid"/>
            <a:miter lim="800000"/>
            <a:headEnd/>
            <a:tailEnd/>
          </a:ln>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68" name="TextBox 67">
            <a:extLst>
              <a:ext uri="{FF2B5EF4-FFF2-40B4-BE49-F238E27FC236}">
                <a16:creationId xmlns:a16="http://schemas.microsoft.com/office/drawing/2014/main" id="{C68E82AF-1CFF-4F18-B9F5-149E7BB76D05}"/>
              </a:ext>
            </a:extLst>
          </p:cNvPr>
          <p:cNvSpPr txBox="1"/>
          <p:nvPr/>
        </p:nvSpPr>
        <p:spPr>
          <a:xfrm>
            <a:off x="8280570" y="3644187"/>
            <a:ext cx="3386460"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Upgrade</a:t>
            </a:r>
            <a:endPar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Upgrade to Windows Server 2016 or SQL Server 2017 and get cloud and DevOps ready</a:t>
            </a:r>
          </a:p>
        </p:txBody>
      </p:sp>
      <p:sp>
        <p:nvSpPr>
          <p:cNvPr id="30" name="Right Bracket 29"/>
          <p:cNvSpPr/>
          <p:nvPr/>
        </p:nvSpPr>
        <p:spPr>
          <a:xfrm rot="16200000">
            <a:off x="3914246" y="110736"/>
            <a:ext cx="101726" cy="6858000"/>
          </a:xfrm>
          <a:prstGeom prst="rightBracket">
            <a:avLst/>
          </a:prstGeom>
          <a:ln w="12700">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24">
            <a:extLst>
              <a:ext uri="{FF2B5EF4-FFF2-40B4-BE49-F238E27FC236}">
                <a16:creationId xmlns:a16="http://schemas.microsoft.com/office/drawing/2014/main" id="{A8580CFA-674A-4219-A164-0DCF72B72452}"/>
              </a:ext>
            </a:extLst>
          </p:cNvPr>
          <p:cNvSpPr txBox="1">
            <a:spLocks noChangeArrowheads="1"/>
          </p:cNvSpPr>
          <p:nvPr/>
        </p:nvSpPr>
        <p:spPr bwMode="auto">
          <a:xfrm>
            <a:off x="8601264" y="3020695"/>
            <a:ext cx="274507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tIns="0" bIns="0">
            <a:spAutoFit/>
          </a:bodyPr>
          <a:lstStyle>
            <a:lvl1pPr defTabSz="912813">
              <a:defRPr sz="1700">
                <a:solidFill>
                  <a:schemeClr val="tx1"/>
                </a:solidFill>
                <a:latin typeface="Segoe UI" panose="020B0502040204020203" pitchFamily="34" charset="0"/>
                <a:ea typeface="MS PGothic" panose="020B0600070205080204" pitchFamily="34" charset="-128"/>
              </a:defRPr>
            </a:lvl1pPr>
            <a:lvl2pPr marL="742950" indent="-285750" defTabSz="912813">
              <a:defRPr sz="1700">
                <a:solidFill>
                  <a:schemeClr val="tx1"/>
                </a:solidFill>
                <a:latin typeface="Segoe UI" panose="020B0502040204020203" pitchFamily="34" charset="0"/>
                <a:ea typeface="MS PGothic" panose="020B0600070205080204" pitchFamily="34" charset="-128"/>
              </a:defRPr>
            </a:lvl2pPr>
            <a:lvl3pPr marL="1143000" indent="-228600" defTabSz="912813">
              <a:defRPr sz="1700">
                <a:solidFill>
                  <a:schemeClr val="tx1"/>
                </a:solidFill>
                <a:latin typeface="Segoe UI" panose="020B0502040204020203" pitchFamily="34" charset="0"/>
                <a:ea typeface="MS PGothic" panose="020B0600070205080204" pitchFamily="34" charset="-128"/>
              </a:defRPr>
            </a:lvl3pPr>
            <a:lvl4pPr marL="1600200" indent="-228600" defTabSz="912813">
              <a:defRPr sz="1700">
                <a:solidFill>
                  <a:schemeClr val="tx1"/>
                </a:solidFill>
                <a:latin typeface="Segoe UI" panose="020B0502040204020203" pitchFamily="34" charset="0"/>
                <a:ea typeface="MS PGothic" panose="020B0600070205080204" pitchFamily="34" charset="-128"/>
              </a:defRPr>
            </a:lvl4pPr>
            <a:lvl5pPr marL="2057400" indent="-228600" defTabSz="912813">
              <a:defRPr sz="1700">
                <a:solidFill>
                  <a:schemeClr val="tx1"/>
                </a:solidFill>
                <a:latin typeface="Segoe UI" panose="020B0502040204020203" pitchFamily="34" charset="0"/>
                <a:ea typeface="MS PGothic" panose="020B0600070205080204" pitchFamily="34" charset="-128"/>
              </a:defRPr>
            </a:lvl5pPr>
            <a:lvl6pPr marL="25146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6pPr>
            <a:lvl7pPr marL="29718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7pPr>
            <a:lvl8pPr marL="34290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8pPr>
            <a:lvl9pPr marL="3886200" indent="-228600" defTabSz="912813" eaLnBrk="0" fontAlgn="base" hangingPunct="0">
              <a:spcBef>
                <a:spcPct val="0"/>
              </a:spcBef>
              <a:spcAft>
                <a:spcPct val="0"/>
              </a:spcAft>
              <a:defRPr sz="1700">
                <a:solidFill>
                  <a:schemeClr val="tx1"/>
                </a:solidFill>
                <a:latin typeface="Segoe UI" panose="020B0502040204020203" pitchFamily="34" charset="0"/>
                <a:ea typeface="MS PGothic" panose="020B0600070205080204" pitchFamily="34" charset="-128"/>
              </a:defRPr>
            </a:lvl9pPr>
          </a:lstStyle>
          <a:p>
            <a:pPr marL="0" marR="0" lvl="0" indent="0" algn="ctr" defTabSz="912813" rtl="0" eaLnBrk="1" fontAlgn="base" latinLnBrk="0" hangingPunct="1">
              <a:lnSpc>
                <a:spcPct val="90000"/>
              </a:lnSpc>
              <a:spcBef>
                <a:spcPct val="0"/>
              </a:spcBef>
              <a:spcAft>
                <a:spcPts val="588"/>
              </a:spcAft>
              <a:buClrTx/>
              <a:buSzTx/>
              <a:buFontTx/>
              <a:buNone/>
              <a:tabLst/>
              <a:defRPr/>
            </a:pPr>
            <a:r>
              <a:rPr kumimoji="0" lang="en-US" altLang="en-US" sz="2000" b="0" i="0" u="none" strike="noStrike" kern="1200" cap="all" spc="200" normalizeH="0" baseline="0" noProof="0">
                <a:ln w="3175">
                  <a:noFill/>
                </a:ln>
                <a:solidFill>
                  <a:srgbClr val="0078D7"/>
                </a:solidFill>
                <a:effectLst/>
                <a:uLnTx/>
                <a:uFillTx/>
                <a:latin typeface="Segoe UI" panose="020B0502040204020203" pitchFamily="34" charset="0"/>
                <a:ea typeface="MS PGothic" panose="020B0600070205080204" pitchFamily="34" charset="-128"/>
                <a:cs typeface="Segoe UI" panose="020B0502040204020203" pitchFamily="34" charset="0"/>
              </a:rPr>
              <a:t>On-premises</a:t>
            </a:r>
          </a:p>
        </p:txBody>
      </p:sp>
      <p:sp>
        <p:nvSpPr>
          <p:cNvPr id="33" name="Right Bracket 32"/>
          <p:cNvSpPr/>
          <p:nvPr/>
        </p:nvSpPr>
        <p:spPr>
          <a:xfrm rot="16200000">
            <a:off x="9923508" y="2030405"/>
            <a:ext cx="100584" cy="3017520"/>
          </a:xfrm>
          <a:prstGeom prst="rightBracket">
            <a:avLst/>
          </a:prstGeom>
          <a:ln w="12700">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C68E82AF-1CFF-4F18-B9F5-149E7BB76D05}"/>
              </a:ext>
            </a:extLst>
          </p:cNvPr>
          <p:cNvSpPr txBox="1"/>
          <p:nvPr/>
        </p:nvSpPr>
        <p:spPr>
          <a:xfrm>
            <a:off x="524970" y="3644187"/>
            <a:ext cx="3058118"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err="1">
                <a:ln>
                  <a:noFill/>
                </a:ln>
                <a:solidFill>
                  <a:srgbClr val="0078D7"/>
                </a:solidFill>
                <a:effectLst/>
                <a:uLnTx/>
                <a:uFillTx/>
                <a:latin typeface="Segoe UI Semibold" panose="020B0702040204020203" pitchFamily="34" charset="0"/>
                <a:ea typeface="+mn-ea"/>
                <a:cs typeface="Segoe UI Semibold" panose="020B0702040204020203" pitchFamily="34" charset="0"/>
              </a:rPr>
              <a:t>Rehost</a:t>
            </a:r>
            <a:endParaRPr kumimoji="0" lang="en-US" sz="12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Migrate 2008 and 2008 R2 workloads to Azure VM or Azure SQL Database MI</a:t>
            </a:r>
          </a:p>
        </p:txBody>
      </p:sp>
      <p:sp>
        <p:nvSpPr>
          <p:cNvPr id="67" name="TextBox 66">
            <a:extLst>
              <a:ext uri="{FF2B5EF4-FFF2-40B4-BE49-F238E27FC236}">
                <a16:creationId xmlns:a16="http://schemas.microsoft.com/office/drawing/2014/main" id="{C68E82AF-1CFF-4F18-B9F5-149E7BB76D05}"/>
              </a:ext>
            </a:extLst>
          </p:cNvPr>
          <p:cNvSpPr txBox="1"/>
          <p:nvPr/>
        </p:nvSpPr>
        <p:spPr>
          <a:xfrm>
            <a:off x="3456591" y="3644187"/>
            <a:ext cx="4183181" cy="823302"/>
          </a:xfrm>
          <a:prstGeom prst="rect">
            <a:avLst/>
          </a:prstGeom>
          <a:noFill/>
        </p:spPr>
        <p:txBody>
          <a:bodyPr wrap="square" lIns="91440" tIns="45720" rIns="91440" bIns="4572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alt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Refactor, Rearchitect, or Rebuild</a:t>
            </a:r>
          </a:p>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Innovate with Windows Server containers</a:t>
            </a:r>
            <a:b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br>
            <a:r>
              <a:rPr kumimoji="0" lang="en-US" sz="1200" b="0" i="0" u="none" strike="noStrike" kern="1200" cap="none" spc="0" normalizeH="0" baseline="0" noProof="0">
                <a:ln>
                  <a:noFill/>
                </a:ln>
                <a:solidFill>
                  <a:srgbClr val="505050"/>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and Azure SQL Database MI</a:t>
            </a:r>
          </a:p>
        </p:txBody>
      </p:sp>
      <p:grpSp>
        <p:nvGrpSpPr>
          <p:cNvPr id="3" name="Group 2"/>
          <p:cNvGrpSpPr/>
          <p:nvPr/>
        </p:nvGrpSpPr>
        <p:grpSpPr>
          <a:xfrm>
            <a:off x="753727" y="4670892"/>
            <a:ext cx="2600604" cy="1115806"/>
            <a:chOff x="753727" y="4670892"/>
            <a:chExt cx="2600604" cy="1115806"/>
          </a:xfrm>
        </p:grpSpPr>
        <p:cxnSp>
          <p:nvCxnSpPr>
            <p:cNvPr id="4" name="Straight Arrow Connector 3">
              <a:extLst>
                <a:ext uri="{FF2B5EF4-FFF2-40B4-BE49-F238E27FC236}">
                  <a16:creationId xmlns:a16="http://schemas.microsoft.com/office/drawing/2014/main" id="{68090CE6-D455-41AC-9D2A-0E613C969C09}"/>
                </a:ext>
              </a:extLst>
            </p:cNvPr>
            <p:cNvCxnSpPr>
              <a:cxnSpLocks/>
            </p:cNvCxnSpPr>
            <p:nvPr/>
          </p:nvCxnSpPr>
          <p:spPr>
            <a:xfrm>
              <a:off x="2054029" y="4670892"/>
              <a:ext cx="0" cy="207335"/>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6C5144E-4B7E-426C-841D-C7E48D9E0C6C}"/>
                </a:ext>
              </a:extLst>
            </p:cNvPr>
            <p:cNvSpPr txBox="1"/>
            <p:nvPr/>
          </p:nvSpPr>
          <p:spPr>
            <a:xfrm>
              <a:off x="753727" y="4860291"/>
              <a:ext cx="2600604" cy="926407"/>
            </a:xfrm>
            <a:prstGeom prst="rect">
              <a:avLst/>
            </a:prstGeom>
            <a:noFill/>
          </p:spPr>
          <p:txBody>
            <a:bodyPr wrap="square" lIns="182880" tIns="91440" rIns="182880" bIns="146304" rtlCol="0">
              <a:spAutoFit/>
            </a:bodyPr>
            <a:lstStyle/>
            <a:p>
              <a:pPr marL="0" marR="0" lvl="0" indent="0" algn="ctr" defTabSz="914400" rtl="0" eaLnBrk="1" fontAlgn="base" latinLnBrk="0" hangingPunct="1">
                <a:lnSpc>
                  <a:spcPct val="100000"/>
                </a:lnSpc>
                <a:spcBef>
                  <a:spcPts val="900"/>
                </a:spcBef>
                <a:spcAft>
                  <a:spcPct val="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Free extended security updates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7" name="Group 6"/>
          <p:cNvGrpSpPr/>
          <p:nvPr/>
        </p:nvGrpSpPr>
        <p:grpSpPr>
          <a:xfrm>
            <a:off x="2054029" y="4510472"/>
            <a:ext cx="4933739" cy="1767505"/>
            <a:chOff x="2054029" y="4510472"/>
            <a:chExt cx="4933739" cy="1767505"/>
          </a:xfrm>
        </p:grpSpPr>
        <p:sp>
          <p:nvSpPr>
            <p:cNvPr id="18" name="TextBox 17">
              <a:extLst>
                <a:ext uri="{FF2B5EF4-FFF2-40B4-BE49-F238E27FC236}">
                  <a16:creationId xmlns:a16="http://schemas.microsoft.com/office/drawing/2014/main" id="{2DAB5048-E58F-4B76-9462-BA02FE02F508}"/>
                </a:ext>
              </a:extLst>
            </p:cNvPr>
            <p:cNvSpPr txBox="1"/>
            <p:nvPr/>
          </p:nvSpPr>
          <p:spPr>
            <a:xfrm>
              <a:off x="4108593" y="5594713"/>
              <a:ext cx="2879175" cy="683264"/>
            </a:xfrm>
            <a:prstGeom prst="rect">
              <a:avLst/>
            </a:prstGeom>
            <a:noFill/>
          </p:spPr>
          <p:txBody>
            <a:bodyPr wrap="square" lIns="182880" tIns="91440"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Save more with Azure Hybrid Benefit</a:t>
              </a:r>
            </a:p>
          </p:txBody>
        </p:sp>
        <p:cxnSp>
          <p:nvCxnSpPr>
            <p:cNvPr id="6" name="Elbow Connector 5">
              <a:extLst>
                <a:ext uri="{FF2B5EF4-FFF2-40B4-BE49-F238E27FC236}">
                  <a16:creationId xmlns:a16="http://schemas.microsoft.com/office/drawing/2014/main" id="{8FAEAE85-D13C-BE43-BC51-C795282190CE}"/>
                </a:ext>
              </a:extLst>
            </p:cNvPr>
            <p:cNvCxnSpPr/>
            <p:nvPr/>
          </p:nvCxnSpPr>
          <p:spPr>
            <a:xfrm>
              <a:off x="2054029" y="5647906"/>
              <a:ext cx="2011680" cy="182880"/>
            </a:xfrm>
            <a:prstGeom prst="bentConnector3">
              <a:avLst>
                <a:gd name="adj1" fmla="val 178"/>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C5A3F1-66D0-2A4B-8082-F16FDA2426A0}"/>
                </a:ext>
              </a:extLst>
            </p:cNvPr>
            <p:cNvCxnSpPr>
              <a:cxnSpLocks/>
            </p:cNvCxnSpPr>
            <p:nvPr/>
          </p:nvCxnSpPr>
          <p:spPr>
            <a:xfrm>
              <a:off x="5548181" y="4510472"/>
              <a:ext cx="0" cy="97701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8785140" y="4510472"/>
            <a:ext cx="2377320" cy="1767505"/>
            <a:chOff x="8785140" y="4510472"/>
            <a:chExt cx="2377320" cy="1767505"/>
          </a:xfrm>
        </p:grpSpPr>
        <p:sp>
          <p:nvSpPr>
            <p:cNvPr id="20" name="TextBox 19">
              <a:extLst>
                <a:ext uri="{FF2B5EF4-FFF2-40B4-BE49-F238E27FC236}">
                  <a16:creationId xmlns:a16="http://schemas.microsoft.com/office/drawing/2014/main" id="{57883E09-7CA2-4C02-A5DA-C53F53EB7E0D}"/>
                </a:ext>
              </a:extLst>
            </p:cNvPr>
            <p:cNvSpPr txBox="1"/>
            <p:nvPr/>
          </p:nvSpPr>
          <p:spPr>
            <a:xfrm>
              <a:off x="8785140" y="5594713"/>
              <a:ext cx="2377320" cy="683264"/>
            </a:xfrm>
            <a:prstGeom prst="rect">
              <a:avLst/>
            </a:prstGeom>
            <a:noFill/>
          </p:spPr>
          <p:txBody>
            <a:bodyPr wrap="square" lIns="182880" tIns="91440"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10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Buy extended security updates</a:t>
              </a:r>
            </a:p>
          </p:txBody>
        </p:sp>
        <p:cxnSp>
          <p:nvCxnSpPr>
            <p:cNvPr id="29" name="Straight Arrow Connector 28">
              <a:extLst>
                <a:ext uri="{FF2B5EF4-FFF2-40B4-BE49-F238E27FC236}">
                  <a16:creationId xmlns:a16="http://schemas.microsoft.com/office/drawing/2014/main" id="{1838AD73-2CD3-5A44-A73A-B8A4BE0D9B8F}"/>
                </a:ext>
              </a:extLst>
            </p:cNvPr>
            <p:cNvCxnSpPr>
              <a:cxnSpLocks/>
            </p:cNvCxnSpPr>
            <p:nvPr/>
          </p:nvCxnSpPr>
          <p:spPr>
            <a:xfrm>
              <a:off x="9973800" y="4510472"/>
              <a:ext cx="0" cy="977014"/>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5" name="Title 1">
            <a:extLst>
              <a:ext uri="{FF2B5EF4-FFF2-40B4-BE49-F238E27FC236}">
                <a16:creationId xmlns:a16="http://schemas.microsoft.com/office/drawing/2014/main" id="{2DA2D01C-33D1-45C1-B876-C403D9A183EE}"/>
              </a:ext>
            </a:extLst>
          </p:cNvPr>
          <p:cNvSpPr>
            <a:spLocks noGrp="1"/>
          </p:cNvSpPr>
          <p:nvPr>
            <p:ph type="title"/>
          </p:nvPr>
        </p:nvSpPr>
        <p:spPr>
          <a:xfrm>
            <a:off x="269240" y="289511"/>
            <a:ext cx="11655840" cy="711975"/>
          </a:xfrm>
        </p:spPr>
        <p:txBody>
          <a:bodyPr/>
          <a:lstStyle/>
          <a:p>
            <a:r>
              <a:rPr lang="en-US"/>
              <a:t>Modernize on your terms with </a:t>
            </a:r>
            <a:r>
              <a:rPr lang="en-US" err="1"/>
              <a:t>microsoft</a:t>
            </a:r>
            <a:endParaRPr lang="en-US"/>
          </a:p>
        </p:txBody>
      </p:sp>
    </p:spTree>
    <p:custDataLst>
      <p:tags r:id="rId1"/>
    </p:custDataLst>
    <p:extLst>
      <p:ext uri="{BB962C8B-B14F-4D97-AF65-F5344CB8AC3E}">
        <p14:creationId xmlns:p14="http://schemas.microsoft.com/office/powerpoint/2010/main" val="2445232166"/>
      </p:ext>
    </p:extLst>
  </p:cSld>
  <p:clrMapOvr>
    <a:masterClrMapping/>
  </p:clrMapOvr>
  <p:transition advTm="1154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79C20-64EF-4E00-88E5-4527B3795E21}"/>
              </a:ext>
            </a:extLst>
          </p:cNvPr>
          <p:cNvSpPr>
            <a:spLocks noGrp="1"/>
          </p:cNvSpPr>
          <p:nvPr>
            <p:ph type="title"/>
          </p:nvPr>
        </p:nvSpPr>
        <p:spPr/>
        <p:txBody>
          <a:bodyPr/>
          <a:lstStyle/>
          <a:p>
            <a:r>
              <a:rPr lang="en-US"/>
              <a:t>Migration Tools Demo – Data Migration Tools </a:t>
            </a:r>
            <a:endParaRPr lang="en-AU"/>
          </a:p>
        </p:txBody>
      </p:sp>
      <p:sp>
        <p:nvSpPr>
          <p:cNvPr id="6" name="Text Placeholder 5">
            <a:extLst>
              <a:ext uri="{FF2B5EF4-FFF2-40B4-BE49-F238E27FC236}">
                <a16:creationId xmlns:a16="http://schemas.microsoft.com/office/drawing/2014/main" id="{080F6971-54D1-470B-920B-C1488CE91EB0}"/>
              </a:ext>
            </a:extLst>
          </p:cNvPr>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126568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D79C20-64EF-4E00-88E5-4527B3795E21}"/>
              </a:ext>
            </a:extLst>
          </p:cNvPr>
          <p:cNvSpPr>
            <a:spLocks noGrp="1"/>
          </p:cNvSpPr>
          <p:nvPr>
            <p:ph type="title"/>
          </p:nvPr>
        </p:nvSpPr>
        <p:spPr/>
        <p:txBody>
          <a:bodyPr/>
          <a:lstStyle/>
          <a:p>
            <a:r>
              <a:rPr lang="en-US"/>
              <a:t>Migration Tools Demo – Azure Migrate </a:t>
            </a:r>
            <a:endParaRPr lang="en-AU"/>
          </a:p>
        </p:txBody>
      </p:sp>
    </p:spTree>
    <p:extLst>
      <p:ext uri="{BB962C8B-B14F-4D97-AF65-F5344CB8AC3E}">
        <p14:creationId xmlns:p14="http://schemas.microsoft.com/office/powerpoint/2010/main" val="787692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65D58-E776-4DA2-B0E2-2EABCC9AF61B}"/>
              </a:ext>
            </a:extLst>
          </p:cNvPr>
          <p:cNvSpPr txBox="1"/>
          <p:nvPr/>
        </p:nvSpPr>
        <p:spPr>
          <a:xfrm>
            <a:off x="282632" y="354667"/>
            <a:ext cx="1123326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1"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Get in touch with a Cloud expert! </a:t>
            </a:r>
          </a:p>
        </p:txBody>
      </p:sp>
      <p:sp>
        <p:nvSpPr>
          <p:cNvPr id="5" name="TextBox 4">
            <a:extLst>
              <a:ext uri="{FF2B5EF4-FFF2-40B4-BE49-F238E27FC236}">
                <a16:creationId xmlns:a16="http://schemas.microsoft.com/office/drawing/2014/main" id="{D6F37F1E-B83E-4742-ADDB-04AFE062C005}"/>
              </a:ext>
            </a:extLst>
          </p:cNvPr>
          <p:cNvSpPr txBox="1"/>
          <p:nvPr/>
        </p:nvSpPr>
        <p:spPr>
          <a:xfrm>
            <a:off x="1058485" y="5170764"/>
            <a:ext cx="1123326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40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aka.ms/</a:t>
            </a:r>
            <a:r>
              <a:rPr kumimoji="0" lang="en-AU" sz="4000" b="0" i="0" u="none" strike="noStrike" kern="1200" cap="none" spc="0" normalizeH="0" baseline="0" noProof="0" err="1">
                <a:ln>
                  <a:noFill/>
                </a:ln>
                <a:solidFill>
                  <a:srgbClr val="0070C0"/>
                </a:solidFill>
                <a:effectLst/>
                <a:uLnTx/>
                <a:uFillTx/>
                <a:latin typeface="Segoe UI Light" panose="020B0502040204020203" pitchFamily="34" charset="0"/>
                <a:ea typeface="+mn-ea"/>
                <a:cs typeface="Segoe UI Light" panose="020B0502040204020203" pitchFamily="34" charset="0"/>
              </a:rPr>
              <a:t>next_steps</a:t>
            </a:r>
            <a:endParaRPr kumimoji="0" lang="en-AU" sz="40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5387D775-F04B-447F-A780-6E9541E922F4}"/>
              </a:ext>
            </a:extLst>
          </p:cNvPr>
          <p:cNvSpPr/>
          <p:nvPr/>
        </p:nvSpPr>
        <p:spPr>
          <a:xfrm>
            <a:off x="338049" y="1443520"/>
            <a:ext cx="11122429" cy="35394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We're here to help you get started and make the most of your Cloud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We can help you with a variety of topics including cloud migration, modernisation and new cloud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If you'd like Microsoft or a Partner Cloud Specialist to discuss your project, please express your interest via the link below.</a:t>
            </a:r>
          </a:p>
        </p:txBody>
      </p:sp>
      <p:sp>
        <p:nvSpPr>
          <p:cNvPr id="7" name="Freeform 9">
            <a:extLst>
              <a:ext uri="{FF2B5EF4-FFF2-40B4-BE49-F238E27FC236}">
                <a16:creationId xmlns:a16="http://schemas.microsoft.com/office/drawing/2014/main" id="{0A465455-FF11-41F4-B156-5EFB27160E7D}"/>
              </a:ext>
            </a:extLst>
          </p:cNvPr>
          <p:cNvSpPr>
            <a:spLocks noEditPoints="1"/>
          </p:cNvSpPr>
          <p:nvPr/>
        </p:nvSpPr>
        <p:spPr bwMode="black">
          <a:xfrm>
            <a:off x="444156" y="5240897"/>
            <a:ext cx="592466" cy="615462"/>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9327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9D7786-22E3-4098-80DF-4E603091BCC4}"/>
              </a:ext>
            </a:extLst>
          </p:cNvPr>
          <p:cNvSpPr txBox="1"/>
          <p:nvPr/>
        </p:nvSpPr>
        <p:spPr>
          <a:xfrm>
            <a:off x="249381" y="1357736"/>
            <a:ext cx="11233265"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5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How did we go? </a:t>
            </a:r>
            <a:br>
              <a:rPr kumimoji="0" lang="en-AU" sz="5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br>
            <a:endParaRPr kumimoji="0" lang="en-AU" sz="5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5" name="Rectangle 4">
            <a:extLst>
              <a:ext uri="{FF2B5EF4-FFF2-40B4-BE49-F238E27FC236}">
                <a16:creationId xmlns:a16="http://schemas.microsoft.com/office/drawing/2014/main" id="{21402ED8-23EE-4360-B87A-0BE762DF628E}"/>
              </a:ext>
            </a:extLst>
          </p:cNvPr>
          <p:cNvSpPr/>
          <p:nvPr/>
        </p:nvSpPr>
        <p:spPr>
          <a:xfrm>
            <a:off x="249380" y="2402024"/>
            <a:ext cx="1138843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We’re constantly looking to improve and would appreciate 2 mins of your time to complete the survey. </a:t>
            </a:r>
          </a:p>
        </p:txBody>
      </p:sp>
      <p:sp>
        <p:nvSpPr>
          <p:cNvPr id="6" name="Rectangle 5">
            <a:extLst>
              <a:ext uri="{FF2B5EF4-FFF2-40B4-BE49-F238E27FC236}">
                <a16:creationId xmlns:a16="http://schemas.microsoft.com/office/drawing/2014/main" id="{25F5D5B8-ED1E-4FD4-9983-07D83AA49A1B}"/>
              </a:ext>
            </a:extLst>
          </p:cNvPr>
          <p:cNvSpPr/>
          <p:nvPr/>
        </p:nvSpPr>
        <p:spPr>
          <a:xfrm>
            <a:off x="957682" y="3837000"/>
            <a:ext cx="373301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3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aka.ms/</a:t>
            </a:r>
            <a:r>
              <a:rPr kumimoji="0" lang="en-AU" sz="3600" b="0" i="0" u="none" strike="noStrike" kern="1200" cap="none" spc="0" normalizeH="0" baseline="0" noProof="0" err="1">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eossurvey</a:t>
            </a:r>
            <a:r>
              <a:rPr kumimoji="0" lang="en-AU" sz="3600" b="0" i="0" u="none" strike="noStrike" kern="1200" cap="none" spc="0" normalizeH="0" baseline="0" noProof="0">
                <a:ln>
                  <a:noFill/>
                </a:ln>
                <a:solidFill>
                  <a:prstClr val="black"/>
                </a:solidFill>
                <a:effectLst/>
                <a:uLnTx/>
                <a:uFillTx/>
                <a:latin typeface="Segoe UI Light" panose="020B0502040204020203" pitchFamily="34" charset="0"/>
                <a:ea typeface="Calibri" panose="020F0502020204030204" pitchFamily="34" charset="0"/>
                <a:cs typeface="Segoe UI Light" panose="020B0502040204020203" pitchFamily="34" charset="0"/>
              </a:rPr>
              <a:t> </a:t>
            </a:r>
            <a:endParaRPr kumimoji="0" lang="en-AU" sz="3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Freeform 9">
            <a:extLst>
              <a:ext uri="{FF2B5EF4-FFF2-40B4-BE49-F238E27FC236}">
                <a16:creationId xmlns:a16="http://schemas.microsoft.com/office/drawing/2014/main" id="{50920836-EE68-483F-9CC3-66C3A44FEAB4}"/>
              </a:ext>
            </a:extLst>
          </p:cNvPr>
          <p:cNvSpPr>
            <a:spLocks noEditPoints="1"/>
          </p:cNvSpPr>
          <p:nvPr/>
        </p:nvSpPr>
        <p:spPr bwMode="black">
          <a:xfrm>
            <a:off x="394280" y="3943667"/>
            <a:ext cx="503495" cy="523038"/>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0C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243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7F17-990F-46AA-97D1-3D2290E0CF22}"/>
              </a:ext>
            </a:extLst>
          </p:cNvPr>
          <p:cNvSpPr>
            <a:spLocks noGrp="1"/>
          </p:cNvSpPr>
          <p:nvPr>
            <p:ph type="title"/>
          </p:nvPr>
        </p:nvSpPr>
        <p:spPr/>
        <p:txBody>
          <a:bodyPr/>
          <a:lstStyle/>
          <a:p>
            <a:r>
              <a:rPr lang="en-US"/>
              <a:t>Partner Solutions </a:t>
            </a:r>
            <a:endParaRPr lang="en-AU"/>
          </a:p>
        </p:txBody>
      </p:sp>
      <p:sp>
        <p:nvSpPr>
          <p:cNvPr id="3" name="Text Placeholder 2">
            <a:extLst>
              <a:ext uri="{FF2B5EF4-FFF2-40B4-BE49-F238E27FC236}">
                <a16:creationId xmlns:a16="http://schemas.microsoft.com/office/drawing/2014/main" id="{0106D706-A5F5-42FE-BF5D-20C04BA38407}"/>
              </a:ext>
            </a:extLst>
          </p:cNvPr>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1004790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19E8-4A72-0B4E-869E-9EEAFF29122A}"/>
              </a:ext>
            </a:extLst>
          </p:cNvPr>
          <p:cNvSpPr>
            <a:spLocks noGrp="1"/>
          </p:cNvSpPr>
          <p:nvPr>
            <p:ph type="title"/>
          </p:nvPr>
        </p:nvSpPr>
        <p:spPr/>
        <p:txBody>
          <a:bodyPr/>
          <a:lstStyle/>
          <a:p>
            <a:r>
              <a:rPr lang="en-US"/>
              <a:t>Ignia Offerings</a:t>
            </a:r>
          </a:p>
        </p:txBody>
      </p:sp>
      <p:sp>
        <p:nvSpPr>
          <p:cNvPr id="3" name="Content Placeholder 2">
            <a:extLst>
              <a:ext uri="{FF2B5EF4-FFF2-40B4-BE49-F238E27FC236}">
                <a16:creationId xmlns:a16="http://schemas.microsoft.com/office/drawing/2014/main" id="{DD6FA4F3-AE7A-D843-B343-DC9B83EB8B61}"/>
              </a:ext>
            </a:extLst>
          </p:cNvPr>
          <p:cNvSpPr>
            <a:spLocks noGrp="1"/>
          </p:cNvSpPr>
          <p:nvPr>
            <p:ph idx="1"/>
          </p:nvPr>
        </p:nvSpPr>
        <p:spPr>
          <a:xfrm>
            <a:off x="-12299" y="1434661"/>
            <a:ext cx="5346299" cy="4498779"/>
          </a:xfrm>
        </p:spPr>
        <p:txBody>
          <a:bodyPr>
            <a:normAutofit/>
          </a:bodyPr>
          <a:lstStyle/>
          <a:p>
            <a:pPr marL="0" indent="0" fontAlgn="base">
              <a:buNone/>
            </a:pPr>
            <a:r>
              <a:rPr lang="en-AU" sz="1867" b="1" i="1" u="sng" dirty="0">
                <a:latin typeface="+mn-lt"/>
              </a:rPr>
              <a:t>Azure Foundations &amp; the Azure Virtual Data Centre</a:t>
            </a:r>
          </a:p>
          <a:p>
            <a:pPr fontAlgn="base"/>
            <a:r>
              <a:rPr lang="en-AU" sz="1867" dirty="0">
                <a:latin typeface="+mn-lt"/>
              </a:rPr>
              <a:t>Design &amp; Implementation of the core Azure platform using Infrastructure as Code templates.</a:t>
            </a:r>
          </a:p>
          <a:p>
            <a:pPr fontAlgn="base"/>
            <a:r>
              <a:rPr lang="en-AU" sz="1867" dirty="0">
                <a:latin typeface="+mn-lt"/>
              </a:rPr>
              <a:t>Focus on Identity, Networking, Hybrid Management, Security and Governance. </a:t>
            </a:r>
          </a:p>
          <a:p>
            <a:pPr fontAlgn="base"/>
            <a:r>
              <a:rPr lang="en-AU" sz="1867" dirty="0">
                <a:latin typeface="+mn-lt"/>
              </a:rPr>
              <a:t>Various offerings based on the Crawl, Walk, Run methodology.</a:t>
            </a:r>
          </a:p>
          <a:p>
            <a:pPr fontAlgn="base"/>
            <a:r>
              <a:rPr lang="en-AU" sz="1867" dirty="0">
                <a:latin typeface="+mn-lt"/>
              </a:rPr>
              <a:t>Enables lift and shift of IaaS workloads and development of Cloud Native Solutions.</a:t>
            </a:r>
          </a:p>
          <a:p>
            <a:pPr fontAlgn="base"/>
            <a:r>
              <a:rPr lang="en-AU" sz="1867" dirty="0">
                <a:latin typeface="+mn-lt"/>
              </a:rPr>
              <a:t>A Microsoft Co-Sell offering in the OCP catalogue.</a:t>
            </a:r>
            <a:endParaRPr lang="en-US" sz="2133" dirty="0">
              <a:latin typeface="+mn-lt"/>
            </a:endParaRPr>
          </a:p>
          <a:p>
            <a:pPr marL="0" indent="0">
              <a:buNone/>
            </a:pPr>
            <a:endParaRPr lang="en-US" sz="2133" dirty="0">
              <a:latin typeface="+mn-lt"/>
            </a:endParaRPr>
          </a:p>
        </p:txBody>
      </p:sp>
      <p:sp>
        <p:nvSpPr>
          <p:cNvPr id="6" name="Content Placeholder 2">
            <a:extLst>
              <a:ext uri="{FF2B5EF4-FFF2-40B4-BE49-F238E27FC236}">
                <a16:creationId xmlns:a16="http://schemas.microsoft.com/office/drawing/2014/main" id="{09CA1AA9-BAEF-46A9-84E4-4BFC2876D97E}"/>
              </a:ext>
            </a:extLst>
          </p:cNvPr>
          <p:cNvSpPr txBox="1">
            <a:spLocks/>
          </p:cNvSpPr>
          <p:nvPr/>
        </p:nvSpPr>
        <p:spPr>
          <a:xfrm>
            <a:off x="5537201" y="1434660"/>
            <a:ext cx="6654799" cy="4498779"/>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06259"/>
                </a:solidFill>
                <a:latin typeface="Verdana" charset="0"/>
                <a:ea typeface="Verdana" charset="0"/>
                <a:cs typeface="Verdana"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06259"/>
                </a:solidFill>
                <a:latin typeface="Verdana" charset="0"/>
                <a:ea typeface="Verdana" charset="0"/>
                <a:cs typeface="Verdana"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706259"/>
                </a:solidFill>
                <a:latin typeface="Verdana" charset="0"/>
                <a:ea typeface="Verdana" charset="0"/>
                <a:cs typeface="Verdana"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706259"/>
                </a:solidFill>
                <a:latin typeface="Verdana" charset="0"/>
                <a:ea typeface="Verdana" charset="0"/>
                <a:cs typeface="Verdana"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fontAlgn="base">
              <a:spcBef>
                <a:spcPts val="1000"/>
              </a:spcBef>
              <a:buNone/>
            </a:pPr>
            <a:r>
              <a:rPr lang="en-AU" sz="1867" b="1" i="1" u="sng" dirty="0">
                <a:latin typeface="Calibri" panose="020F0502020204030204"/>
              </a:rPr>
              <a:t>Windows Server and SQL 2008 EOL Migrations</a:t>
            </a:r>
          </a:p>
          <a:p>
            <a:pPr marL="228594" indent="-228594" defTabSz="914377" fontAlgn="base">
              <a:spcBef>
                <a:spcPts val="1000"/>
              </a:spcBef>
            </a:pPr>
            <a:r>
              <a:rPr lang="en-AU" sz="1867" dirty="0">
                <a:latin typeface="Calibri" panose="020F0502020204030204"/>
              </a:rPr>
              <a:t>Discover, Migrate &amp; Optimisation of 2008 workloads into Azure.</a:t>
            </a:r>
          </a:p>
          <a:p>
            <a:pPr marL="228594" indent="-228594" defTabSz="914377" fontAlgn="base">
              <a:spcBef>
                <a:spcPts val="1000"/>
              </a:spcBef>
            </a:pPr>
            <a:r>
              <a:rPr lang="en-AU" sz="1867" dirty="0">
                <a:latin typeface="Calibri" panose="020F0502020204030204"/>
              </a:rPr>
              <a:t>Assess the current application portfolio to define a migration strategy and plan for workloads.</a:t>
            </a:r>
          </a:p>
          <a:p>
            <a:pPr marL="228594" indent="-228594" defTabSz="914377" fontAlgn="base">
              <a:spcBef>
                <a:spcPts val="1000"/>
              </a:spcBef>
            </a:pPr>
            <a:r>
              <a:rPr lang="en-AU" sz="1867" dirty="0">
                <a:latin typeface="Calibri" panose="020F0502020204030204"/>
              </a:rPr>
              <a:t>Define migration options for workloads following the Gartner 5 R’s for migration to cloud.</a:t>
            </a:r>
          </a:p>
          <a:p>
            <a:pPr marL="228594" indent="-228594" defTabSz="914377" fontAlgn="base">
              <a:spcBef>
                <a:spcPts val="1000"/>
              </a:spcBef>
            </a:pPr>
            <a:r>
              <a:rPr lang="en-AU" sz="1867" dirty="0">
                <a:latin typeface="Calibri" panose="020F0502020204030204"/>
              </a:rPr>
              <a:t>Migration of workloads and data into Azure.</a:t>
            </a:r>
          </a:p>
          <a:p>
            <a:pPr marL="228594" indent="-228594" defTabSz="914377" fontAlgn="base">
              <a:spcBef>
                <a:spcPts val="1000"/>
              </a:spcBef>
            </a:pPr>
            <a:r>
              <a:rPr lang="en-AU" sz="1867" dirty="0">
                <a:latin typeface="Calibri" panose="020F0502020204030204"/>
              </a:rPr>
              <a:t>Assist with the continual optimisation of Azure workloads.</a:t>
            </a:r>
          </a:p>
          <a:p>
            <a:pPr marL="228594" indent="-228594" defTabSz="914377" fontAlgn="base">
              <a:spcBef>
                <a:spcPts val="1000"/>
              </a:spcBef>
            </a:pPr>
            <a:r>
              <a:rPr lang="en-AU" sz="1867" dirty="0">
                <a:latin typeface="Calibri" panose="020F0502020204030204"/>
              </a:rPr>
              <a:t>Provide guidance around on ongoing security and management of migrated workloads.</a:t>
            </a:r>
          </a:p>
          <a:p>
            <a:pPr marL="228594" indent="-228594" defTabSz="914377" fontAlgn="base">
              <a:spcBef>
                <a:spcPts val="1000"/>
              </a:spcBef>
            </a:pPr>
            <a:endParaRPr lang="en-AU" sz="1867" dirty="0">
              <a:latin typeface="Calibri" panose="020F0502020204030204"/>
            </a:endParaRPr>
          </a:p>
          <a:p>
            <a:pPr marL="228594" indent="-228594" defTabSz="914377" fontAlgn="base">
              <a:spcBef>
                <a:spcPts val="1000"/>
              </a:spcBef>
            </a:pPr>
            <a:endParaRPr lang="en-AU" sz="1867" dirty="0">
              <a:latin typeface="Calibri" panose="020F0502020204030204"/>
            </a:endParaRPr>
          </a:p>
          <a:p>
            <a:pPr marL="0" indent="0" defTabSz="914377">
              <a:spcBef>
                <a:spcPts val="1000"/>
              </a:spcBef>
              <a:buNone/>
            </a:pPr>
            <a:endParaRPr lang="en-US" sz="2133" dirty="0">
              <a:latin typeface="Calibri" panose="020F0502020204030204"/>
            </a:endParaRPr>
          </a:p>
          <a:p>
            <a:pPr marL="0" indent="0" defTabSz="914377">
              <a:spcBef>
                <a:spcPts val="1000"/>
              </a:spcBef>
              <a:buNone/>
            </a:pPr>
            <a:endParaRPr lang="en-US" sz="2133" dirty="0">
              <a:latin typeface="Calibri" panose="020F0502020204030204"/>
            </a:endParaRPr>
          </a:p>
        </p:txBody>
      </p:sp>
    </p:spTree>
    <p:extLst>
      <p:ext uri="{BB962C8B-B14F-4D97-AF65-F5344CB8AC3E}">
        <p14:creationId xmlns:p14="http://schemas.microsoft.com/office/powerpoint/2010/main" val="3206072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2B20A9-09E6-4D18-9C6E-3ABCE746CBAD}"/>
              </a:ext>
            </a:extLst>
          </p:cNvPr>
          <p:cNvSpPr>
            <a:spLocks noGrp="1"/>
          </p:cNvSpPr>
          <p:nvPr>
            <p:ph type="title"/>
          </p:nvPr>
        </p:nvSpPr>
        <p:spPr/>
        <p:txBody>
          <a:bodyPr/>
          <a:lstStyle/>
          <a:p>
            <a:endParaRPr lang="en-AU"/>
          </a:p>
        </p:txBody>
      </p:sp>
      <p:pic>
        <p:nvPicPr>
          <p:cNvPr id="5" name="Picture 4">
            <a:extLst>
              <a:ext uri="{FF2B5EF4-FFF2-40B4-BE49-F238E27FC236}">
                <a16:creationId xmlns:a16="http://schemas.microsoft.com/office/drawing/2014/main" id="{CCA8A336-18A1-4848-B5E8-741E69D719D8}"/>
              </a:ext>
            </a:extLst>
          </p:cNvPr>
          <p:cNvPicPr>
            <a:picLocks noChangeAspect="1"/>
          </p:cNvPicPr>
          <p:nvPr/>
        </p:nvPicPr>
        <p:blipFill>
          <a:blip r:embed="rId2"/>
          <a:stretch>
            <a:fillRect/>
          </a:stretch>
        </p:blipFill>
        <p:spPr>
          <a:xfrm>
            <a:off x="2857790" y="0"/>
            <a:ext cx="6476419" cy="6858000"/>
          </a:xfrm>
          <a:prstGeom prst="rect">
            <a:avLst/>
          </a:prstGeom>
        </p:spPr>
      </p:pic>
    </p:spTree>
    <p:extLst>
      <p:ext uri="{BB962C8B-B14F-4D97-AF65-F5344CB8AC3E}">
        <p14:creationId xmlns:p14="http://schemas.microsoft.com/office/powerpoint/2010/main" val="15818481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CA31-C881-4006-8DB4-905A353D1F5E}"/>
              </a:ext>
            </a:extLst>
          </p:cNvPr>
          <p:cNvSpPr>
            <a:spLocks noGrp="1"/>
          </p:cNvSpPr>
          <p:nvPr>
            <p:ph type="title"/>
          </p:nvPr>
        </p:nvSpPr>
        <p:spPr/>
        <p:txBody>
          <a:bodyPr/>
          <a:lstStyle/>
          <a:p>
            <a:endParaRPr lang="en-AU"/>
          </a:p>
        </p:txBody>
      </p:sp>
      <p:pic>
        <p:nvPicPr>
          <p:cNvPr id="3" name="Picture 2">
            <a:extLst>
              <a:ext uri="{FF2B5EF4-FFF2-40B4-BE49-F238E27FC236}">
                <a16:creationId xmlns:a16="http://schemas.microsoft.com/office/drawing/2014/main" id="{846D7199-8D5E-40DE-B16B-412D1255DC4B}"/>
              </a:ext>
            </a:extLst>
          </p:cNvPr>
          <p:cNvPicPr>
            <a:picLocks noChangeAspect="1"/>
          </p:cNvPicPr>
          <p:nvPr/>
        </p:nvPicPr>
        <p:blipFill>
          <a:blip r:embed="rId2"/>
          <a:stretch>
            <a:fillRect/>
          </a:stretch>
        </p:blipFill>
        <p:spPr>
          <a:xfrm>
            <a:off x="3677093" y="0"/>
            <a:ext cx="4837814" cy="6858000"/>
          </a:xfrm>
          <a:prstGeom prst="rect">
            <a:avLst/>
          </a:prstGeom>
        </p:spPr>
      </p:pic>
    </p:spTree>
    <p:extLst>
      <p:ext uri="{BB962C8B-B14F-4D97-AF65-F5344CB8AC3E}">
        <p14:creationId xmlns:p14="http://schemas.microsoft.com/office/powerpoint/2010/main" val="2917441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a:solidFill>
                <a:schemeClr val="tx1"/>
              </a:solidFill>
            </a:endParaRPr>
          </a:p>
          <a:p>
            <a:pPr marL="0" indent="0">
              <a:buNone/>
            </a:pPr>
            <a:r>
              <a:rPr lang="en-US" sz="2900">
                <a:solidFill>
                  <a:schemeClr val="tx1"/>
                </a:solidFill>
              </a:rPr>
              <a:t>"</a:t>
            </a:r>
            <a:r>
              <a:rPr lang="en-US" sz="2900" i="1">
                <a:solidFill>
                  <a:schemeClr val="tx1"/>
                </a:solidFill>
              </a:rPr>
              <a:t>We are preparing for Windows and SQL Server 2008/R2 end of support and would like to better understand our options for upgrade and migration.“</a:t>
            </a:r>
          </a:p>
          <a:p>
            <a:pPr marL="0" indent="0" algn="r">
              <a:buNone/>
            </a:pPr>
            <a:r>
              <a:rPr lang="en-US" sz="2900">
                <a:solidFill>
                  <a:schemeClr val="tx1"/>
                </a:solidFill>
              </a:rPr>
              <a:t>Sloane Peterson, Fabrikam CIO </a:t>
            </a:r>
          </a:p>
          <a:p>
            <a:endParaRPr lang="en-US" sz="2900">
              <a:solidFill>
                <a:schemeClr val="tx1"/>
              </a:solidFill>
            </a:endParaRPr>
          </a:p>
          <a:p>
            <a:r>
              <a:rPr lang="en-US" sz="290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a:solidFill>
                  <a:schemeClr val="tx1"/>
                </a:solidFill>
              </a:rPr>
              <a:t> </a:t>
            </a:r>
          </a:p>
          <a:p>
            <a:r>
              <a:rPr lang="en-US" sz="290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sz="4900">
                <a:solidFill>
                  <a:schemeClr val="tx1"/>
                </a:solidFill>
                <a:cs typeface="Segoe UI" panose="020B0502040204020203" pitchFamily="34" charset="0"/>
              </a:rPr>
            </a:br>
            <a:r>
              <a:rPr lang="en-US" sz="4400" i="1">
                <a:solidFill>
                  <a:schemeClr val="tx1"/>
                </a:solidFill>
                <a:cs typeface="Segoe UI" panose="020B0502040204020203" pitchFamily="34" charset="0"/>
              </a:rPr>
              <a:t>Fabrikam</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C6A62-AF03-443A-84A0-CE2209256181}"/>
              </a:ext>
            </a:extLst>
          </p:cNvPr>
          <p:cNvSpPr>
            <a:spLocks noGrp="1"/>
          </p:cNvSpPr>
          <p:nvPr>
            <p:ph type="title"/>
          </p:nvPr>
        </p:nvSpPr>
        <p:spPr/>
        <p:txBody>
          <a:bodyPr/>
          <a:lstStyle/>
          <a:p>
            <a:endParaRPr lang="en-AU"/>
          </a:p>
        </p:txBody>
      </p:sp>
      <p:pic>
        <p:nvPicPr>
          <p:cNvPr id="3" name="Picture 2">
            <a:extLst>
              <a:ext uri="{FF2B5EF4-FFF2-40B4-BE49-F238E27FC236}">
                <a16:creationId xmlns:a16="http://schemas.microsoft.com/office/drawing/2014/main" id="{A42D2BC6-0CB7-4FE5-AEFC-16DCD1CBB080}"/>
              </a:ext>
            </a:extLst>
          </p:cNvPr>
          <p:cNvPicPr>
            <a:picLocks noChangeAspect="1"/>
          </p:cNvPicPr>
          <p:nvPr/>
        </p:nvPicPr>
        <p:blipFill>
          <a:blip r:embed="rId2"/>
          <a:stretch>
            <a:fillRect/>
          </a:stretch>
        </p:blipFill>
        <p:spPr>
          <a:xfrm>
            <a:off x="3678392" y="0"/>
            <a:ext cx="4835215" cy="6858000"/>
          </a:xfrm>
          <a:prstGeom prst="rect">
            <a:avLst/>
          </a:prstGeom>
        </p:spPr>
      </p:pic>
    </p:spTree>
    <p:extLst>
      <p:ext uri="{BB962C8B-B14F-4D97-AF65-F5344CB8AC3E}">
        <p14:creationId xmlns:p14="http://schemas.microsoft.com/office/powerpoint/2010/main" val="4083819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53F252-883C-4BC8-B889-C75F5F4F1AE2}"/>
              </a:ext>
            </a:extLst>
          </p:cNvPr>
          <p:cNvSpPr>
            <a:spLocks noGrp="1"/>
          </p:cNvSpPr>
          <p:nvPr>
            <p:ph type="body" sz="quarter" idx="10"/>
          </p:nvPr>
        </p:nvSpPr>
        <p:spPr>
          <a:xfrm>
            <a:off x="271557" y="2595946"/>
            <a:ext cx="11653523" cy="727700"/>
          </a:xfrm>
        </p:spPr>
        <p:txBody>
          <a:bodyPr vert="horz" wrap="square" lIns="146304" tIns="91440" rIns="146304" bIns="91440" rtlCol="0" anchor="t">
            <a:spAutoFit/>
          </a:bodyPr>
          <a:lstStyle/>
          <a:p>
            <a:pPr marL="335915" indent="-335915"/>
            <a:r>
              <a:rPr lang="en-AU" sz="3900">
                <a:solidFill>
                  <a:srgbClr val="207DD8"/>
                </a:solidFill>
                <a:cs typeface="Segoe UI Light"/>
                <a:hlinkClick r:id="rId2"/>
              </a:rPr>
              <a:t>http://tinyurl.com/ybjtg8v9</a:t>
            </a:r>
            <a:r>
              <a:rPr lang="en-AU" sz="3900">
                <a:solidFill>
                  <a:srgbClr val="207DD8"/>
                </a:solidFill>
                <a:cs typeface="Segoe UI Light"/>
              </a:rPr>
              <a:t> </a:t>
            </a:r>
            <a:endParaRPr lang="en-AU">
              <a:cs typeface="Segoe UI Light"/>
            </a:endParaRPr>
          </a:p>
        </p:txBody>
      </p:sp>
      <p:sp>
        <p:nvSpPr>
          <p:cNvPr id="4" name="Title 3">
            <a:extLst>
              <a:ext uri="{FF2B5EF4-FFF2-40B4-BE49-F238E27FC236}">
                <a16:creationId xmlns:a16="http://schemas.microsoft.com/office/drawing/2014/main" id="{76C817E2-FEFA-4FCF-9B9F-5A332E6461C1}"/>
              </a:ext>
            </a:extLst>
          </p:cNvPr>
          <p:cNvSpPr>
            <a:spLocks noGrp="1"/>
          </p:cNvSpPr>
          <p:nvPr>
            <p:ph type="title"/>
          </p:nvPr>
        </p:nvSpPr>
        <p:spPr/>
        <p:txBody>
          <a:bodyPr/>
          <a:lstStyle/>
          <a:p>
            <a:r>
              <a:rPr lang="en-US"/>
              <a:t>Hands on Labs – </a:t>
            </a:r>
            <a:r>
              <a:rPr lang="en-US" b="1"/>
              <a:t>Migrating on-premises VMware workloads to Azure with Azure Migrate</a:t>
            </a:r>
            <a:endParaRPr lang="en-AU"/>
          </a:p>
        </p:txBody>
      </p:sp>
    </p:spTree>
    <p:extLst>
      <p:ext uri="{BB962C8B-B14F-4D97-AF65-F5344CB8AC3E}">
        <p14:creationId xmlns:p14="http://schemas.microsoft.com/office/powerpoint/2010/main" val="27066145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253F252-883C-4BC8-B889-C75F5F4F1AE2}"/>
              </a:ext>
            </a:extLst>
          </p:cNvPr>
          <p:cNvSpPr>
            <a:spLocks noGrp="1"/>
          </p:cNvSpPr>
          <p:nvPr>
            <p:ph type="body" sz="quarter" idx="10"/>
          </p:nvPr>
        </p:nvSpPr>
        <p:spPr>
          <a:xfrm>
            <a:off x="271557" y="2402985"/>
            <a:ext cx="11653523" cy="1384995"/>
          </a:xfrm>
        </p:spPr>
        <p:txBody>
          <a:bodyPr vert="horz" wrap="square" lIns="146304" tIns="91440" rIns="146304" bIns="91440" rtlCol="0" anchor="t">
            <a:spAutoFit/>
          </a:bodyPr>
          <a:lstStyle/>
          <a:p>
            <a:pPr marL="335915" indent="-335915"/>
            <a:r>
              <a:rPr lang="en-AU" sz="3900">
                <a:solidFill>
                  <a:srgbClr val="0000FF"/>
                </a:solidFill>
                <a:cs typeface="Segoe UI Light"/>
                <a:hlinkClick r:id="rId2"/>
              </a:rPr>
              <a:t>http://bit.ly/2D8UWEO</a:t>
            </a:r>
            <a:endParaRPr lang="en-AU">
              <a:cs typeface="Segoe UI Light"/>
            </a:endParaRPr>
          </a:p>
          <a:p>
            <a:pPr marL="335915" indent="-335915"/>
            <a:endParaRPr lang="en-AU" sz="3900">
              <a:cs typeface="Segoe UI Light"/>
            </a:endParaRPr>
          </a:p>
        </p:txBody>
      </p:sp>
      <p:sp>
        <p:nvSpPr>
          <p:cNvPr id="4" name="Title 3">
            <a:extLst>
              <a:ext uri="{FF2B5EF4-FFF2-40B4-BE49-F238E27FC236}">
                <a16:creationId xmlns:a16="http://schemas.microsoft.com/office/drawing/2014/main" id="{76C817E2-FEFA-4FCF-9B9F-5A332E6461C1}"/>
              </a:ext>
            </a:extLst>
          </p:cNvPr>
          <p:cNvSpPr>
            <a:spLocks noGrp="1"/>
          </p:cNvSpPr>
          <p:nvPr>
            <p:ph type="title"/>
          </p:nvPr>
        </p:nvSpPr>
        <p:spPr/>
        <p:txBody>
          <a:bodyPr/>
          <a:lstStyle/>
          <a:p>
            <a:r>
              <a:rPr lang="en-US"/>
              <a:t>Hands on Labs – </a:t>
            </a:r>
            <a:r>
              <a:rPr lang="en-AU" b="1"/>
              <a:t>SQL Migration Using Azure Data Migration Services (DMS)</a:t>
            </a:r>
            <a:endParaRPr lang="en-AU"/>
          </a:p>
        </p:txBody>
      </p:sp>
    </p:spTree>
    <p:extLst>
      <p:ext uri="{BB962C8B-B14F-4D97-AF65-F5344CB8AC3E}">
        <p14:creationId xmlns:p14="http://schemas.microsoft.com/office/powerpoint/2010/main" val="85880958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6BF12A-04A1-47C3-BAB6-F9C8F2077CAD}"/>
              </a:ext>
            </a:extLst>
          </p:cNvPr>
          <p:cNvSpPr>
            <a:spLocks noGrp="1"/>
          </p:cNvSpPr>
          <p:nvPr>
            <p:ph type="body" sz="quarter" idx="10"/>
          </p:nvPr>
        </p:nvSpPr>
        <p:spPr>
          <a:xfrm>
            <a:off x="269238" y="2208649"/>
            <a:ext cx="11653523" cy="727700"/>
          </a:xfrm>
        </p:spPr>
        <p:txBody>
          <a:bodyPr/>
          <a:lstStyle/>
          <a:p>
            <a:r>
              <a:rPr lang="en-US" u="sng">
                <a:hlinkClick r:id="rId2"/>
              </a:rPr>
              <a:t>http://bit.ly/2D8UWEO</a:t>
            </a:r>
            <a:endParaRPr lang="en-AU"/>
          </a:p>
        </p:txBody>
      </p:sp>
      <p:sp>
        <p:nvSpPr>
          <p:cNvPr id="3" name="Title 2">
            <a:extLst>
              <a:ext uri="{FF2B5EF4-FFF2-40B4-BE49-F238E27FC236}">
                <a16:creationId xmlns:a16="http://schemas.microsoft.com/office/drawing/2014/main" id="{6A4878A7-182F-4C1E-84A3-A12B2A6AA4D6}"/>
              </a:ext>
            </a:extLst>
          </p:cNvPr>
          <p:cNvSpPr>
            <a:spLocks noGrp="1"/>
          </p:cNvSpPr>
          <p:nvPr>
            <p:ph type="title"/>
          </p:nvPr>
        </p:nvSpPr>
        <p:spPr>
          <a:xfrm>
            <a:off x="0" y="0"/>
            <a:ext cx="11655840" cy="899665"/>
          </a:xfrm>
        </p:spPr>
        <p:txBody>
          <a:bodyPr/>
          <a:lstStyle/>
          <a:p>
            <a:r>
              <a:rPr lang="en-US"/>
              <a:t>Hands on Labs – </a:t>
            </a:r>
            <a:r>
              <a:rPr lang="en-AU" b="1"/>
              <a:t>Data platform upgrade and migration </a:t>
            </a:r>
            <a:br>
              <a:rPr lang="en-AU"/>
            </a:br>
            <a:endParaRPr lang="en-AU"/>
          </a:p>
        </p:txBody>
      </p:sp>
    </p:spTree>
    <p:extLst>
      <p:ext uri="{BB962C8B-B14F-4D97-AF65-F5344CB8AC3E}">
        <p14:creationId xmlns:p14="http://schemas.microsoft.com/office/powerpoint/2010/main" val="28097623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4D9A0-3592-4B54-884D-2A5432A3427B}"/>
              </a:ext>
            </a:extLst>
          </p:cNvPr>
          <p:cNvSpPr>
            <a:spLocks noGrp="1"/>
          </p:cNvSpPr>
          <p:nvPr>
            <p:ph type="title"/>
          </p:nvPr>
        </p:nvSpPr>
        <p:spPr/>
        <p:txBody>
          <a:bodyPr/>
          <a:lstStyle/>
          <a:p>
            <a:r>
              <a:rPr lang="en-US"/>
              <a:t>Thank You </a:t>
            </a:r>
            <a:endParaRPr lang="en-AU"/>
          </a:p>
        </p:txBody>
      </p:sp>
    </p:spTree>
    <p:extLst>
      <p:ext uri="{BB962C8B-B14F-4D97-AF65-F5344CB8AC3E}">
        <p14:creationId xmlns:p14="http://schemas.microsoft.com/office/powerpoint/2010/main" val="185829380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01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a:solidFill>
                  <a:schemeClr val="tx1"/>
                </a:solidFill>
              </a:rPr>
              <a:t>They would like a short term plan to maintain support of the system while the application team reskills and gains experience in Azure. </a:t>
            </a:r>
          </a:p>
          <a:p>
            <a:pPr>
              <a:spcAft>
                <a:spcPts val="1200"/>
              </a:spcAft>
            </a:pPr>
            <a:r>
              <a:rPr lang="en-US" sz="2400">
                <a:solidFill>
                  <a:schemeClr val="tx1"/>
                </a:solidFill>
              </a:rPr>
              <a:t>They would also like a long term plan to take advantage of the new advancements in SQL Server while still getting the most out of their Azure investment by minimizing the administrative overhead.</a:t>
            </a:r>
          </a:p>
          <a:p>
            <a:pPr marL="0" indent="0">
              <a:buNone/>
            </a:pPr>
            <a:endParaRPr lang="en-US" sz="900">
              <a:solidFill>
                <a:schemeClr val="tx1"/>
              </a:solidFill>
            </a:endParaRPr>
          </a:p>
          <a:p>
            <a:pPr marL="0" indent="0">
              <a:buNone/>
            </a:pPr>
            <a:r>
              <a:rPr lang="en-US" sz="2400" i="1">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a:solidFill>
                  <a:schemeClr val="tx1"/>
                </a:solidFill>
              </a:rPr>
              <a:t>Frances Bradley, Manager Inventory Applications</a:t>
            </a:r>
          </a:p>
          <a:p>
            <a:pPr marL="0" indent="0">
              <a:spcAft>
                <a:spcPts val="882"/>
              </a:spcAft>
              <a:buNone/>
            </a:pPr>
            <a:endParaRPr lang="en-US" sz="1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situation</a:t>
            </a:r>
            <a:br>
              <a:rPr lang="en-US" sz="4900">
                <a:solidFill>
                  <a:schemeClr val="tx1"/>
                </a:solidFill>
                <a:cs typeface="Segoe UI" panose="020B0502040204020203" pitchFamily="34" charset="0"/>
              </a:rPr>
            </a:br>
            <a:r>
              <a:rPr lang="en-US" sz="4400" i="1">
                <a:solidFill>
                  <a:schemeClr val="tx1"/>
                </a:solidFill>
                <a:cs typeface="Segoe UI" panose="020B0502040204020203" pitchFamily="34" charset="0"/>
              </a:rPr>
              <a:t>Fabrikam – Inventory Management</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a:solidFill>
                  <a:schemeClr val="tx1"/>
                </a:solidFill>
              </a:rPr>
              <a:t>Identify migration and upgrade tools to help in assessing, migrating and optimizing the current environment.</a:t>
            </a:r>
          </a:p>
          <a:p>
            <a:pPr>
              <a:spcAft>
                <a:spcPts val="600"/>
              </a:spcAft>
            </a:pPr>
            <a:r>
              <a:rPr lang="en-US" sz="240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a:solidFill>
                  <a:schemeClr val="tx1"/>
                </a:solidFill>
              </a:rPr>
              <a:t>Applications that are not moving to Azure will need to be optimized on-premises. </a:t>
            </a:r>
          </a:p>
          <a:p>
            <a:pPr marL="0" indent="0">
              <a:spcAft>
                <a:spcPts val="882"/>
              </a:spcAft>
              <a:buNone/>
            </a:pPr>
            <a:endParaRPr lang="en-US" sz="2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needs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a:solidFill>
                  <a:schemeClr val="tx1"/>
                </a:solidFill>
              </a:rPr>
              <a:t>We need to minimize the amount of downtime during migration. How will we do this? What kind of downtime are we looking at?</a:t>
            </a:r>
          </a:p>
          <a:p>
            <a:pPr marL="0" indent="0">
              <a:spcAft>
                <a:spcPts val="882"/>
              </a:spcAft>
              <a:buNone/>
            </a:pPr>
            <a:endParaRPr lang="en-US" sz="28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a:solidFill>
                  <a:schemeClr val="tx1"/>
                </a:solidFill>
              </a:rPr>
              <a:t>How will migrating from SQL Server to Azure SQL Database impact the role of our database administration team?</a:t>
            </a:r>
          </a:p>
          <a:p>
            <a:pPr lvl="0">
              <a:spcBef>
                <a:spcPts val="600"/>
              </a:spcBef>
              <a:spcAft>
                <a:spcPts val="1200"/>
              </a:spcAft>
            </a:pPr>
            <a:endParaRPr lang="en-US" sz="2400">
              <a:solidFill>
                <a:schemeClr val="tx1"/>
              </a:solidFill>
            </a:endParaRPr>
          </a:p>
          <a:p>
            <a:pPr lvl="0">
              <a:spcBef>
                <a:spcPts val="600"/>
              </a:spcBef>
              <a:spcAft>
                <a:spcPts val="1200"/>
              </a:spcAft>
            </a:pPr>
            <a:endParaRPr lang="en-US" sz="2400">
              <a:solidFill>
                <a:schemeClr val="tx1"/>
              </a:solidFill>
            </a:endParaRPr>
          </a:p>
          <a:p>
            <a:pPr marL="0" indent="0">
              <a:spcBef>
                <a:spcPts val="600"/>
              </a:spcBef>
              <a:spcAft>
                <a:spcPts val="882"/>
              </a:spcAft>
              <a:buNone/>
            </a:pPr>
            <a:endParaRPr lang="en-US" sz="2400">
              <a:solidFill>
                <a:schemeClr val="tx1"/>
              </a:solidFill>
            </a:endParaRPr>
          </a:p>
        </p:txBody>
      </p:sp>
      <p:sp>
        <p:nvSpPr>
          <p:cNvPr id="2" name="Title 1"/>
          <p:cNvSpPr>
            <a:spLocks noGrp="1"/>
          </p:cNvSpPr>
          <p:nvPr>
            <p:ph type="title"/>
          </p:nvPr>
        </p:nvSpPr>
        <p:spPr/>
        <p:txBody>
          <a:bodyPr>
            <a:normAutofit fontScale="90000"/>
          </a:bodyPr>
          <a:lstStyle/>
          <a:p>
            <a:r>
              <a:rPr lang="en-US" sz="4900">
                <a:solidFill>
                  <a:schemeClr val="tx1"/>
                </a:solidFill>
                <a:cs typeface="Segoe UI" panose="020B0502040204020203" pitchFamily="34" charset="0"/>
              </a:rPr>
              <a:t>Customer objections</a:t>
            </a:r>
            <a:br>
              <a:rPr lang="en-US">
                <a:solidFill>
                  <a:schemeClr val="tx1"/>
                </a:solidFill>
                <a:latin typeface="Segoe UI" panose="020B0502040204020203" pitchFamily="34" charset="0"/>
              </a:rPr>
            </a:br>
            <a:endParaRPr lang="en-US" sz="3236">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3.xml><?xml version="1.0" encoding="utf-8"?>
<p:tagLst xmlns:a="http://schemas.openxmlformats.org/drawingml/2006/main" xmlns:r="http://schemas.openxmlformats.org/officeDocument/2006/relationships" xmlns:p="http://schemas.openxmlformats.org/presentationml/2006/main">
  <p:tag name="TIMING" val="|3|3|2.7"/>
</p:tagLst>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Custom 25">
      <a:dk1>
        <a:srgbClr val="554700"/>
      </a:dk1>
      <a:lt1>
        <a:srgbClr val="FFFFFF"/>
      </a:lt1>
      <a:dk2>
        <a:srgbClr val="44546A"/>
      </a:dk2>
      <a:lt2>
        <a:srgbClr val="E7E6E6"/>
      </a:lt2>
      <a:accent1>
        <a:srgbClr val="B01C87"/>
      </a:accent1>
      <a:accent2>
        <a:srgbClr val="7D716D"/>
      </a:accent2>
      <a:accent3>
        <a:srgbClr val="D30EA5"/>
      </a:accent3>
      <a:accent4>
        <a:srgbClr val="D30C55"/>
      </a:accent4>
      <a:accent5>
        <a:srgbClr val="A39DA3"/>
      </a:accent5>
      <a:accent6>
        <a:srgbClr val="582873"/>
      </a:accent6>
      <a:hlink>
        <a:srgbClr val="5CADD4"/>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418_Insight_PPT_Template_Widescreen.pptx" id="{73A64340-6789-493E-AC3C-1A52E9D08C21}" vid="{A6E4994D-62AC-409B-AF30-40D91943B9D6}"/>
    </a:ext>
  </a:extLst>
</a:theme>
</file>

<file path=ppt/theme/theme4.xml><?xml version="1.0" encoding="utf-8"?>
<a:theme xmlns:a="http://schemas.openxmlformats.org/drawingml/2006/main" name="4_WHITE TEMPLATE">
  <a:themeElements>
    <a:clrScheme name="Custom 47">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89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1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3EB1D50435984A80AA1A9518BF94B9" ma:contentTypeVersion="11" ma:contentTypeDescription="Create a new document." ma:contentTypeScope="" ma:versionID="f55d8bbfc41af7c8931ace9bce978df0">
  <xsd:schema xmlns:xsd="http://www.w3.org/2001/XMLSchema" xmlns:xs="http://www.w3.org/2001/XMLSchema" xmlns:p="http://schemas.microsoft.com/office/2006/metadata/properties" xmlns:ns2="47e9f61f-1300-4f2c-8706-584ee95303bd" xmlns:ns3="0209a35c-f7ed-41f7-bc0f-6188a529d469" targetNamespace="http://schemas.microsoft.com/office/2006/metadata/properties" ma:root="true" ma:fieldsID="16712b647f7415f8a0914f4256a6d2e4" ns2:_="" ns3:_="">
    <xsd:import namespace="47e9f61f-1300-4f2c-8706-584ee95303bd"/>
    <xsd:import namespace="0209a35c-f7ed-41f7-bc0f-6188a529d46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e9f61f-1300-4f2c-8706-584ee95303b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209a35c-f7ed-41f7-bc0f-6188a529d46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F7D529-36AB-45DA-B239-2F912F2D1610}">
  <ds:schemaRefs>
    <ds:schemaRef ds:uri="47e9f61f-1300-4f2c-8706-584ee95303bd"/>
    <ds:schemaRef ds:uri="http://purl.org/dc/term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0209a35c-f7ed-41f7-bc0f-6188a529d469"/>
    <ds:schemaRef ds:uri="http://www.w3.org/XML/1998/namespace"/>
  </ds:schemaRefs>
</ds:datastoreItem>
</file>

<file path=customXml/itemProps2.xml><?xml version="1.0" encoding="utf-8"?>
<ds:datastoreItem xmlns:ds="http://schemas.openxmlformats.org/officeDocument/2006/customXml" ds:itemID="{A095548E-B8FD-4B5E-8513-6F13AE8186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e9f61f-1300-4f2c-8706-584ee95303bd"/>
    <ds:schemaRef ds:uri="0209a35c-f7ed-41f7-bc0f-6188a529d4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8501AF-04CF-4482-BAE1-607B49DDC3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4824</Words>
  <Application>Microsoft Office PowerPoint</Application>
  <PresentationFormat>Widescreen</PresentationFormat>
  <Paragraphs>566</Paragraphs>
  <Slides>55</Slides>
  <Notes>40</Notes>
  <HiddenSlides>8</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55</vt:i4>
      </vt:variant>
    </vt:vector>
  </HeadingPairs>
  <TitlesOfParts>
    <vt:vector size="74" baseType="lpstr">
      <vt:lpstr>ＭＳ Ｐゴシック</vt:lpstr>
      <vt:lpstr>ＭＳ Ｐゴシック</vt:lpstr>
      <vt:lpstr>Arial</vt:lpstr>
      <vt:lpstr>Calibri</vt:lpstr>
      <vt:lpstr>Calibri Light</vt:lpstr>
      <vt:lpstr>Consolas</vt:lpstr>
      <vt:lpstr>Rockwell</vt:lpstr>
      <vt:lpstr>Segoe UI</vt:lpstr>
      <vt:lpstr>Segoe UI Light</vt:lpstr>
      <vt:lpstr>Segoe UI Semibold</vt:lpstr>
      <vt:lpstr>Segoe UI Semilight</vt:lpstr>
      <vt:lpstr>Verdana</vt:lpstr>
      <vt:lpstr>Wingdings</vt:lpstr>
      <vt:lpstr>2_Server and Cloud 2013</vt:lpstr>
      <vt:lpstr>C+E Readiness Template</vt:lpstr>
      <vt:lpstr>Office Theme</vt:lpstr>
      <vt:lpstr>4_WHITE TEMPLATE</vt:lpstr>
      <vt:lpstr>1_Windows Server 2016</vt:lpstr>
      <vt:lpstr>1_Office Theme</vt:lpstr>
      <vt:lpstr>Windows Server and SQL Server 2008/R2 end of support planning</vt:lpstr>
      <vt:lpstr>Agenda </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http://aka.ms/12112018</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Overview of server product lifecycle</vt:lpstr>
      <vt:lpstr>Paths to upgrade and stay protected</vt:lpstr>
      <vt:lpstr>Modernize on your terms with microsoft</vt:lpstr>
      <vt:lpstr>Migration Tools Demo – Data Migration Tools </vt:lpstr>
      <vt:lpstr>Migration Tools Demo – Azure Migrate </vt:lpstr>
      <vt:lpstr>PowerPoint Presentation</vt:lpstr>
      <vt:lpstr>PowerPoint Presentation</vt:lpstr>
      <vt:lpstr>Partner Solutions </vt:lpstr>
      <vt:lpstr>Ignia Offerings</vt:lpstr>
      <vt:lpstr>PowerPoint Presentation</vt:lpstr>
      <vt:lpstr>PowerPoint Presentation</vt:lpstr>
      <vt:lpstr>PowerPoint Presentation</vt:lpstr>
      <vt:lpstr>Hands on Labs – Migrating on-premises VMware workloads to Azure with Azure Migrate</vt:lpstr>
      <vt:lpstr>Hands on Labs – SQL Migration Using Azure Data Migration Services (DMS)</vt:lpstr>
      <vt:lpstr>Hands on Labs – Data platform upgrade and migration  </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Nirmal Thewarathanthri</cp:lastModifiedBy>
  <cp:revision>1</cp:revision>
  <dcterms:created xsi:type="dcterms:W3CDTF">2016-01-21T23:17:09Z</dcterms:created>
  <dcterms:modified xsi:type="dcterms:W3CDTF">2018-11-12T03:55:31Z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0x010100EE3EB1D50435984A80AA1A9518BF94B9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